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72" r:id="rId4"/>
    <p:sldId id="276" r:id="rId5"/>
    <p:sldId id="262" r:id="rId6"/>
    <p:sldId id="265" r:id="rId7"/>
    <p:sldId id="273" r:id="rId8"/>
    <p:sldId id="266" r:id="rId9"/>
    <p:sldId id="267" r:id="rId10"/>
    <p:sldId id="268" r:id="rId11"/>
    <p:sldId id="456" r:id="rId12"/>
    <p:sldId id="260" r:id="rId13"/>
    <p:sldId id="261" r:id="rId14"/>
    <p:sldId id="263" r:id="rId15"/>
    <p:sldId id="258" r:id="rId16"/>
    <p:sldId id="259" r:id="rId17"/>
    <p:sldId id="264" r:id="rId18"/>
    <p:sldId id="277" r:id="rId19"/>
    <p:sldId id="459" r:id="rId20"/>
    <p:sldId id="271" r:id="rId21"/>
    <p:sldId id="270" r:id="rId22"/>
    <p:sldId id="269" r:id="rId23"/>
    <p:sldId id="426" r:id="rId24"/>
    <p:sldId id="333" r:id="rId25"/>
    <p:sldId id="369" r:id="rId26"/>
    <p:sldId id="370" r:id="rId27"/>
    <p:sldId id="371" r:id="rId28"/>
    <p:sldId id="373" r:id="rId29"/>
    <p:sldId id="433" r:id="rId30"/>
    <p:sldId id="275" r:id="rId31"/>
    <p:sldId id="278" r:id="rId32"/>
    <p:sldId id="279" r:id="rId33"/>
    <p:sldId id="280" r:id="rId34"/>
    <p:sldId id="365" r:id="rId35"/>
    <p:sldId id="366" r:id="rId36"/>
    <p:sldId id="417" r:id="rId37"/>
    <p:sldId id="418" r:id="rId38"/>
    <p:sldId id="368" r:id="rId39"/>
    <p:sldId id="458" r:id="rId40"/>
    <p:sldId id="457" r:id="rId41"/>
    <p:sldId id="465" r:id="rId42"/>
    <p:sldId id="466" r:id="rId43"/>
    <p:sldId id="467" r:id="rId44"/>
    <p:sldId id="469" r:id="rId45"/>
    <p:sldId id="468" r:id="rId46"/>
    <p:sldId id="471" r:id="rId47"/>
    <p:sldId id="472" r:id="rId48"/>
    <p:sldId id="473" r:id="rId49"/>
    <p:sldId id="474" r:id="rId50"/>
    <p:sldId id="460" r:id="rId51"/>
    <p:sldId id="461" r:id="rId52"/>
    <p:sldId id="462" r:id="rId53"/>
    <p:sldId id="463" r:id="rId54"/>
    <p:sldId id="46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432" y="102"/>
      </p:cViewPr>
      <p:guideLst/>
    </p:cSldViewPr>
  </p:slideViewPr>
  <p:notesTextViewPr>
    <p:cViewPr>
      <p:scale>
        <a:sx n="1" d="1"/>
        <a:sy n="1" d="1"/>
      </p:scale>
      <p:origin x="0" y="0"/>
    </p:cViewPr>
  </p:notesTextViewPr>
  <p:sorterViewPr>
    <p:cViewPr>
      <p:scale>
        <a:sx n="90" d="100"/>
        <a:sy n="90" d="100"/>
      </p:scale>
      <p:origin x="0" y="-139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DBD8-0177-47E7-8074-64FFFB2183D2}" type="datetimeFigureOut">
              <a:rPr lang="en-US" smtClean="0"/>
              <a:t>9/20/2018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B6767-D92D-4FD0-A5E2-F63105A3A686}" type="slidenum">
              <a:rPr lang="en-US" smtClean="0"/>
              <a:t>‹#›</a:t>
            </a:fld>
            <a:endParaRPr lang="en-US"/>
          </a:p>
        </p:txBody>
      </p:sp>
    </p:spTree>
    <p:extLst>
      <p:ext uri="{BB962C8B-B14F-4D97-AF65-F5344CB8AC3E}">
        <p14:creationId xmlns:p14="http://schemas.microsoft.com/office/powerpoint/2010/main" val="404291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9" name="Shape 19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GB"/>
              <a:t>29</a:t>
            </a:fld>
            <a:endParaRPr/>
          </a:p>
        </p:txBody>
      </p:sp>
    </p:spTree>
    <p:extLst>
      <p:ext uri="{BB962C8B-B14F-4D97-AF65-F5344CB8AC3E}">
        <p14:creationId xmlns:p14="http://schemas.microsoft.com/office/powerpoint/2010/main" val="297542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56D0AD-2484-414E-B206-87F8AC7054BB}" type="datetimeFigureOut">
              <a:rPr lang="en-US" smtClean="0"/>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01793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85911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38090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48959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6D0AD-2484-414E-B206-87F8AC7054BB}" type="datetimeFigureOut">
              <a:rPr lang="en-US" smtClean="0"/>
              <a:t>9/20/2018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83218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56D0AD-2484-414E-B206-87F8AC7054BB}" type="datetimeFigureOut">
              <a:rPr lang="en-US" smtClean="0"/>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303273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6D0AD-2484-414E-B206-87F8AC7054BB}" type="datetimeFigureOut">
              <a:rPr lang="en-US" smtClean="0"/>
              <a:t>9/20/2018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401335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56D0AD-2484-414E-B206-87F8AC7054BB}" type="datetimeFigureOut">
              <a:rPr lang="en-US" smtClean="0"/>
              <a:t>9/20/2018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08958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6D0AD-2484-414E-B206-87F8AC7054BB}" type="datetimeFigureOut">
              <a:rPr lang="en-US" smtClean="0"/>
              <a:t>9/20/2018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4045014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6D0AD-2484-414E-B206-87F8AC7054BB}" type="datetimeFigureOut">
              <a:rPr lang="en-US" smtClean="0"/>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70905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6D0AD-2484-414E-B206-87F8AC7054BB}" type="datetimeFigureOut">
              <a:rPr lang="en-US" smtClean="0"/>
              <a:t>9/20/2018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45733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6D0AD-2484-414E-B206-87F8AC7054BB}" type="datetimeFigureOut">
              <a:rPr lang="en-US" smtClean="0"/>
              <a:t>9/20/2018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9C377-7B1F-4C26-83E6-3FD75B46C13D}" type="slidenum">
              <a:rPr lang="en-US" smtClean="0"/>
              <a:t>‹#›</a:t>
            </a:fld>
            <a:endParaRPr lang="en-US"/>
          </a:p>
        </p:txBody>
      </p:sp>
    </p:spTree>
    <p:extLst>
      <p:ext uri="{BB962C8B-B14F-4D97-AF65-F5344CB8AC3E}">
        <p14:creationId xmlns:p14="http://schemas.microsoft.com/office/powerpoint/2010/main" val="344422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redit_freeze" TargetMode="External"/><Relationship Id="rId2" Type="http://schemas.openxmlformats.org/officeDocument/2006/relationships/hyperlink" Target="https://en.wikipedia.org/wiki/Brian_Kreb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Equifax" TargetMode="External"/><Relationship Id="rId2" Type="http://schemas.openxmlformats.org/officeDocument/2006/relationships/hyperlink" Target="https://nakedsecurity.sophos.com/2017/09/08/equifax-data-breach-what-you-need-to-know/?utm_source=Naked+Security+-+Sophos+List&amp;utm_campaign=0106671f28-naked%2Bsecurity&amp;utm_medium=email&amp;utm_term=0_31623bb782-0106671f28-455135885" TargetMode="External"/><Relationship Id="rId1" Type="http://schemas.openxmlformats.org/officeDocument/2006/relationships/slideLayout" Target="../slideLayouts/slideLayout2.xml"/><Relationship Id="rId6" Type="http://schemas.openxmlformats.org/officeDocument/2006/relationships/hyperlink" Target="http://www.securityweek.com/equifax-shares-more-details-about-breach" TargetMode="External"/><Relationship Id="rId5" Type="http://schemas.openxmlformats.org/officeDocument/2006/relationships/hyperlink" Target="https://www.forbes.com/sites/thomasbrewster/2017/09/14/equifaxhack-the-result-of-patched-vulnerability/#4a0e26395cda" TargetMode="External"/><Relationship Id="rId4" Type="http://schemas.openxmlformats.org/officeDocument/2006/relationships/hyperlink" Target="https://www.wired.com/story/equifax-breach-no-excus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sans.org/newsletters/newsbites/editorial-board#william-hugh-murray" TargetMode="External"/><Relationship Id="rId2" Type="http://schemas.openxmlformats.org/officeDocument/2006/relationships/hyperlink" Target="http://www.sans.org/newsletters/newsbites/editorial-board#john-pescato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ans.org/newsletters/newsbites/editorial-board#william-hugh-murray" TargetMode="External"/><Relationship Id="rId2" Type="http://schemas.openxmlformats.org/officeDocument/2006/relationships/hyperlink" Target="https://www.sans.org/newsletters/newsbites/editorial-board#john-pescatore" TargetMode="External"/><Relationship Id="rId1" Type="http://schemas.openxmlformats.org/officeDocument/2006/relationships/slideLayout" Target="../slideLayouts/slideLayout2.xml"/><Relationship Id="rId4" Type="http://schemas.openxmlformats.org/officeDocument/2006/relationships/hyperlink" Target="https://www.sans.org/newsletters/newsbites/editorial-board#jake-willia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ve.mitre.org/cgi-bin/cvename.cgi?name=CVE-2017-5638" TargetMode="External"/><Relationship Id="rId2" Type="http://schemas.openxmlformats.org/officeDocument/2006/relationships/hyperlink" Target="http://web.nvd.nist.gov/view/vuln/detail?vulnId=CVE-2017-5638"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owasp.org/index.php/Main_Pag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Consumer_Financial_Protection_Burea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Sony_Pictures_Entertainment_hack" TargetMode="External"/><Relationship Id="rId2" Type="http://schemas.openxmlformats.org/officeDocument/2006/relationships/hyperlink" Target="file:///C:\Users\Eduardo\Documents\Papers2017\http" TargetMode="External"/><Relationship Id="rId1" Type="http://schemas.openxmlformats.org/officeDocument/2006/relationships/slideLayout" Target="../slideLayouts/slideLayout2.xml"/><Relationship Id="rId4" Type="http://schemas.openxmlformats.org/officeDocument/2006/relationships/hyperlink" Target="http://www.vanityfair.com/hollywood/2015/02/sony-hacking-seth-rogen-evan-goldberg"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hyperlink" Target="http://static.googleusercontent.com/media/research.google.com/en/us/pubs/archive/43783.pdf"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googleonlinesecurity.blogspot.com/2015/05/new-research-some-tough-questions-for.html" TargetMode="External"/><Relationship Id="rId5" Type="http://schemas.openxmlformats.org/officeDocument/2006/relationships/hyperlink" Target="http://www.forbes.com/companies/google" TargetMode="External"/><Relationship Id="rId4" Type="http://schemas.openxmlformats.org/officeDocument/2006/relationships/hyperlink" Target="http://venturebeat.com/2015/02/08/fullz-dumps-and-cvvs-heres-what-hackers-are-selling-on-the-black-market/"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blogs.wsj.com/briefly/2015/05/27/5-questions-about-the-irs-data-breach/" TargetMode="External"/><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hyperlink" Target="http://www.forbes.com/sites/kurtmarko/2015/05/27/irs-hack_fido-leadership/" TargetMode="External"/><Relationship Id="rId12" Type="http://schemas.openxmlformats.org/officeDocument/2006/relationships/hyperlink" Target="https://nakedsecurity.sophos.com/2015/08/18/irs-estimate-of-stolen-tax-records-balloons-to-over-300000/"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www.irs.gov/uac/Newsroom/IRS-Statement-on-the-Get-Transcript-Application" TargetMode="External"/><Relationship Id="rId11" Type="http://schemas.openxmlformats.org/officeDocument/2006/relationships/hyperlink" Target="http://www.irs.gov/uac/Written-Testimony-of-Commissioner-Koskinen-on-Unauthorized-Attempts-to-Access-Taxpayer-Data-before-Senate-Finance-Committee" TargetMode="External"/><Relationship Id="rId5" Type="http://schemas.openxmlformats.org/officeDocument/2006/relationships/hyperlink" Target="http://www.nextgov.com/cybersecurity/2015/08/inside-massive-irs-data-breach/119666/" TargetMode="External"/><Relationship Id="rId10" Type="http://schemas.openxmlformats.org/officeDocument/2006/relationships/hyperlink" Target="http://www.irs.gov/uac/Newsroom/Additional-IRS-Statement-on-the-Get-Transcript-Incident" TargetMode="External"/><Relationship Id="rId4" Type="http://schemas.openxmlformats.org/officeDocument/2006/relationships/hyperlink" Target="http://qz.com/445233/inside-the-irss-massive-data-breach/" TargetMode="External"/><Relationship Id="rId9" Type="http://schemas.openxmlformats.org/officeDocument/2006/relationships/hyperlink" Target="http://www.irs.gov/uac/Newsroom/Get-Transcript-Application-Questions-and-Answer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www.securityweek.com/us-defense-contractor-exposes-sensitive-military-data" TargetMode="External"/><Relationship Id="rId3" Type="http://schemas.openxmlformats.org/officeDocument/2006/relationships/hyperlink" Target="http://www.securityweek.com/unprotected-pentagon-database-stored-18-billion-internet-posts" TargetMode="External"/><Relationship Id="rId7" Type="http://schemas.openxmlformats.org/officeDocument/2006/relationships/hyperlink" Target="http://www.securityweek.com/verizon-downplays-leak-millions-customer-records" TargetMode="External"/><Relationship Id="rId2" Type="http://schemas.openxmlformats.org/officeDocument/2006/relationships/hyperlink" Target="http://www.securityweek.com/authors/eduard-kovacs" TargetMode="External"/><Relationship Id="rId1" Type="http://schemas.openxmlformats.org/officeDocument/2006/relationships/slideLayout" Target="../slideLayouts/slideLayout2.xml"/><Relationship Id="rId6" Type="http://schemas.openxmlformats.org/officeDocument/2006/relationships/hyperlink" Target="http://www.securityweek.com/details-us-top-secret-clearance-holders-leaked-online" TargetMode="External"/><Relationship Id="rId5" Type="http://schemas.openxmlformats.org/officeDocument/2006/relationships/hyperlink" Target="http://www.securityweek.com/republican-contractor-exposes-details-198-million-american-voters" TargetMode="External"/><Relationship Id="rId4" Type="http://schemas.openxmlformats.org/officeDocument/2006/relationships/hyperlink" Target="http://www.securityweek.com/accenture-exposed-data-unprotected-cloud-storage-bucke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stechnica.com/information-technology/2017/09/so-equifax-says-your-data-was-hacked-now-what/" TargetMode="External"/><Relationship Id="rId2" Type="http://schemas.openxmlformats.org/officeDocument/2006/relationships/hyperlink" Target="http://money.cnn.com/2017/09/07/technology/business/equifax-data-breach/index.html" TargetMode="External"/><Relationship Id="rId1" Type="http://schemas.openxmlformats.org/officeDocument/2006/relationships/slideLayout" Target="../slideLayouts/slideLayout2.xml"/><Relationship Id="rId6" Type="http://schemas.openxmlformats.org/officeDocument/2006/relationships/hyperlink" Target="https://go.forrester.com/blogs/equifax-does-more-than-credit-scores/" TargetMode="External"/><Relationship Id="rId5" Type="http://schemas.openxmlformats.org/officeDocument/2006/relationships/hyperlink" Target="http://money.cnn.com/2017/09/11/technology/business/equifax-congress/" TargetMode="External"/><Relationship Id="rId4" Type="http://schemas.openxmlformats.org/officeDocument/2006/relationships/hyperlink" Target="https://www.wired.com/story/how-to-protect-yourself-from-that-massive-equifax-breac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dx.doi.org/10.1016/j.csi.2013.12.008" TargetMode="External"/><Relationship Id="rId2" Type="http://schemas.openxmlformats.org/officeDocument/2006/relationships/hyperlink" Target="https://www.tandfonline.com/toc/uips20/4/2"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cshub.com/attacks/news/incident-of-the-week-british-airways-breach-leaks-380k-transactions" TargetMode="External"/><Relationship Id="rId2" Type="http://schemas.openxmlformats.org/officeDocument/2006/relationships/hyperlink" Target="https://www.wired.com/story/british-airways-hack-detaeils/" TargetMode="External"/><Relationship Id="rId1" Type="http://schemas.openxmlformats.org/officeDocument/2006/relationships/slideLayout" Target="../slideLayouts/slideLayout7.xml"/><Relationship Id="rId4" Type="http://schemas.openxmlformats.org/officeDocument/2006/relationships/hyperlink" Target="https://www.riskiq.com/blog/labs/magecart-british-airways-breac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ederal_Trade_Commission" TargetMode="External"/><Relationship Id="rId2" Type="http://schemas.openxmlformats.org/officeDocument/2006/relationships/hyperlink" Target="https://en.wikipedia.org/wiki/Fair_Debt_Collection_Practices_Act" TargetMode="External"/><Relationship Id="rId1" Type="http://schemas.openxmlformats.org/officeDocument/2006/relationships/slideLayout" Target="../slideLayouts/slideLayout2.xml"/><Relationship Id="rId4" Type="http://schemas.openxmlformats.org/officeDocument/2006/relationships/hyperlink" Target="https://en.wikipedia.org/wiki/Consumer_Financial_Protection_Burea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 recent attacks</a:t>
            </a:r>
          </a:p>
        </p:txBody>
      </p:sp>
      <p:sp>
        <p:nvSpPr>
          <p:cNvPr id="3" name="Subtitle 2"/>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08745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6030" y="0"/>
            <a:ext cx="4879940" cy="6858000"/>
          </a:xfrm>
          <a:prstGeom prst="rect">
            <a:avLst/>
          </a:prstGeom>
        </p:spPr>
      </p:pic>
    </p:spTree>
    <p:extLst>
      <p:ext uri="{BB962C8B-B14F-4D97-AF65-F5344CB8AC3E}">
        <p14:creationId xmlns:p14="http://schemas.microsoft.com/office/powerpoint/2010/main" val="145878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0.png">
            <a:extLst>
              <a:ext uri="{FF2B5EF4-FFF2-40B4-BE49-F238E27FC236}">
                <a16:creationId xmlns:a16="http://schemas.microsoft.com/office/drawing/2014/main" id="{0B3AA3BA-B4C5-41C1-B525-B78BC1D04754}"/>
              </a:ext>
            </a:extLst>
          </p:cNvPr>
          <p:cNvPicPr/>
          <p:nvPr/>
        </p:nvPicPr>
        <p:blipFill>
          <a:blip r:embed="rId2"/>
          <a:srcRect/>
          <a:stretch>
            <a:fillRect/>
          </a:stretch>
        </p:blipFill>
        <p:spPr>
          <a:xfrm>
            <a:off x="3288809" y="323324"/>
            <a:ext cx="6097683" cy="5567231"/>
          </a:xfrm>
          <a:prstGeom prst="rect">
            <a:avLst/>
          </a:prstGeom>
          <a:ln/>
        </p:spPr>
      </p:pic>
    </p:spTree>
    <p:extLst>
      <p:ext uri="{BB962C8B-B14F-4D97-AF65-F5344CB8AC3E}">
        <p14:creationId xmlns:p14="http://schemas.microsoft.com/office/powerpoint/2010/main" val="170701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This and earlier patches were not applied</a:t>
            </a:r>
          </a:p>
          <a:p>
            <a:pPr marL="514350" indent="-514350">
              <a:buFont typeface="+mj-lt"/>
              <a:buAutoNum type="arabicPeriod"/>
            </a:pPr>
            <a:r>
              <a:rPr lang="en-US" dirty="0"/>
              <a:t>Equifax said that the earlier intrusion was unrelated to the recent breach but did not offer any details about the information that may have been stolen, or how many people may have been affected. This  intrusion may have been carried out by the same party who breached their computer systems again in May. According to Bloomberg, Equifax enlisted </a:t>
            </a:r>
            <a:r>
              <a:rPr lang="en-US" dirty="0" err="1"/>
              <a:t>Mandiant</a:t>
            </a:r>
            <a:r>
              <a:rPr lang="en-US" dirty="0"/>
              <a:t> to assist in investigating the March attack. The same cybersecurity firm was hired following the May-July breach.</a:t>
            </a:r>
            <a:endParaRPr lang="en-US" b="1" dirty="0"/>
          </a:p>
          <a:p>
            <a:pPr marL="514350" indent="-514350">
              <a:buFont typeface="+mj-lt"/>
              <a:buAutoNum type="arabicPeriod"/>
            </a:pPr>
            <a:r>
              <a:rPr lang="en-US" b="1" dirty="0" err="1"/>
              <a:t>Mandiant</a:t>
            </a:r>
            <a:r>
              <a:rPr lang="en-US" dirty="0"/>
              <a:t> is an American cybersecurity firm. It rose to prominence in February 2013 when it released a report directly implicating China in cyber espionage. On December 2013, </a:t>
            </a:r>
            <a:r>
              <a:rPr lang="en-US" dirty="0" err="1"/>
              <a:t>Mandiant</a:t>
            </a:r>
            <a:r>
              <a:rPr lang="en-US" dirty="0"/>
              <a:t> was acquired by FireEye.</a:t>
            </a:r>
          </a:p>
          <a:p>
            <a:pPr marL="514350" indent="-514350">
              <a:buFont typeface="+mj-lt"/>
              <a:buAutoNum type="arabicPeriod"/>
            </a:pPr>
            <a:r>
              <a:rPr lang="en-US" dirty="0"/>
              <a:t>The data breached included first and last names, SSNs, birth dates, addresses, and more in some cases (credit card numbers, driver licenses). 143 M of records were compromised in the US plus more in the UK, Canada, and Argentina.</a:t>
            </a:r>
          </a:p>
          <a:p>
            <a:pPr marL="514350" indent="-514350">
              <a:buFont typeface="+mj-lt"/>
              <a:buAutoNum type="arabicPeriod"/>
            </a:pPr>
            <a:r>
              <a:rPr lang="en-US" dirty="0"/>
              <a:t>Very harmful to record holders (loss of credit, monetary damages, annoyance)</a:t>
            </a:r>
          </a:p>
        </p:txBody>
      </p:sp>
    </p:spTree>
    <p:extLst>
      <p:ext uri="{BB962C8B-B14F-4D97-AF65-F5344CB8AC3E}">
        <p14:creationId xmlns:p14="http://schemas.microsoft.com/office/powerpoint/2010/main" val="928789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II</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6. It was also revealed that three Equifax executives (including the CSO and the CFO)sold $1.8 M of their personal holdings of company shares days after Equifax discovered the breach but more than a month before the breach was made public. The company said the executives "had no knowledge that an intrusion had occurred at the time they sold their shares”. I guess they were just clairvoyant.</a:t>
            </a:r>
          </a:p>
          <a:p>
            <a:pPr marL="0" indent="0">
              <a:buNone/>
            </a:pPr>
            <a:r>
              <a:rPr lang="en-US" dirty="0"/>
              <a:t>7.Other holes were found, including unpatched XSS vulnerabilities, reported to Equifax more than a year ago, and the lack of many basic protections.</a:t>
            </a:r>
          </a:p>
          <a:p>
            <a:pPr marL="0" indent="0">
              <a:buNone/>
            </a:pPr>
            <a:r>
              <a:rPr lang="en-US" dirty="0"/>
              <a:t>8. Congressman B. </a:t>
            </a:r>
            <a:r>
              <a:rPr lang="en-US" dirty="0" err="1"/>
              <a:t>Laudermilk</a:t>
            </a:r>
            <a:r>
              <a:rPr lang="en-US" dirty="0"/>
              <a:t> introduced a bill to reduce consumer protection including capping potential damages in a class action suit to $500,000 regardless of size or amount of loss. It produced outrage and he delayed it (but did not give up, Equifax has given money to him in the past). </a:t>
            </a:r>
          </a:p>
          <a:p>
            <a:endParaRPr lang="en-US" dirty="0"/>
          </a:p>
          <a:p>
            <a:endParaRPr lang="en-US" dirty="0"/>
          </a:p>
        </p:txBody>
      </p:sp>
    </p:spTree>
    <p:extLst>
      <p:ext uri="{BB962C8B-B14F-4D97-AF65-F5344CB8AC3E}">
        <p14:creationId xmlns:p14="http://schemas.microsoft.com/office/powerpoint/2010/main" val="298130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III</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9. Equifax offered a website (https://www.equifaxsecurity2017.com) for consumers to learn whether they were victims of the breach. Security experts quickly noted that the website had many traits in common with a phishing website: it was not hosted on a domain registered to Equifax and it had a flawed TLS implementation. </a:t>
            </a:r>
          </a:p>
          <a:p>
            <a:pPr marL="0" indent="0">
              <a:buNone/>
            </a:pPr>
            <a:r>
              <a:rPr lang="en-US" dirty="0"/>
              <a:t>10. </a:t>
            </a:r>
            <a:r>
              <a:rPr lang="en-US" dirty="0">
                <a:hlinkClick r:id="rId2" tooltip="Brian Krebs"/>
              </a:rPr>
              <a:t>Brian Krebs</a:t>
            </a:r>
            <a:r>
              <a:rPr lang="en-US" dirty="0"/>
              <a:t> revealed that an Argentinian arm of Equifax had left private data from approximately 14,000 consumers, and more than 100 staff members, openly available. </a:t>
            </a:r>
          </a:p>
          <a:p>
            <a:pPr marL="0" indent="0">
              <a:buNone/>
            </a:pPr>
            <a:r>
              <a:rPr lang="en-US" dirty="0"/>
              <a:t>11. Numerous lawsuits have been filed against Equifax. In one suit the law firm </a:t>
            </a:r>
            <a:r>
              <a:rPr lang="en-US" dirty="0" err="1"/>
              <a:t>Geragos</a:t>
            </a:r>
            <a:r>
              <a:rPr lang="en-US" dirty="0"/>
              <a:t> &amp; </a:t>
            </a:r>
            <a:r>
              <a:rPr lang="en-US" dirty="0" err="1"/>
              <a:t>Geragos</a:t>
            </a:r>
            <a:r>
              <a:rPr lang="en-US" dirty="0"/>
              <a:t> has indicated they would seek up to $70 billion in damages, which would make it the largest class-action suit in US history.</a:t>
            </a:r>
          </a:p>
          <a:p>
            <a:pPr marL="0" indent="0">
              <a:buNone/>
            </a:pPr>
            <a:r>
              <a:rPr lang="en-US" dirty="0"/>
              <a:t>Numerous media outlets advised consumers to request a </a:t>
            </a:r>
            <a:r>
              <a:rPr lang="en-US" dirty="0">
                <a:hlinkClick r:id="rId3" tooltip="Credit freeze"/>
              </a:rPr>
              <a:t>credit freeze</a:t>
            </a:r>
            <a:r>
              <a:rPr lang="en-US" dirty="0"/>
              <a:t> to reduce the impact of the breach</a:t>
            </a:r>
          </a:p>
          <a:p>
            <a:pPr marL="0" indent="0">
              <a:buNone/>
            </a:pPr>
            <a:endParaRPr lang="en-US" dirty="0"/>
          </a:p>
        </p:txBody>
      </p:sp>
    </p:spTree>
    <p:extLst>
      <p:ext uri="{BB962C8B-B14F-4D97-AF65-F5344CB8AC3E}">
        <p14:creationId xmlns:p14="http://schemas.microsoft.com/office/powerpoint/2010/main" val="414045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 Vulnerabilities</a:t>
            </a:r>
          </a:p>
        </p:txBody>
      </p:sp>
      <p:sp>
        <p:nvSpPr>
          <p:cNvPr id="3" name="Content Placeholder 2"/>
          <p:cNvSpPr>
            <a:spLocks noGrp="1"/>
          </p:cNvSpPr>
          <p:nvPr>
            <p:ph idx="1"/>
          </p:nvPr>
        </p:nvSpPr>
        <p:spPr/>
        <p:txBody>
          <a:bodyPr>
            <a:normAutofit fontScale="85000" lnSpcReduction="20000"/>
          </a:bodyPr>
          <a:lstStyle/>
          <a:p>
            <a:r>
              <a:rPr lang="en-US" dirty="0"/>
              <a:t>V1. A CSO without technical knowledge or very lazy. Their CSO had a degree in music and apparently no knowledge of security. </a:t>
            </a:r>
          </a:p>
          <a:p>
            <a:r>
              <a:rPr lang="en-US" dirty="0"/>
              <a:t>V2. After they were hacked in March they used a security firm but still did not patch anything. A clear failure of the CSO. </a:t>
            </a:r>
          </a:p>
          <a:p>
            <a:r>
              <a:rPr lang="en-US" dirty="0"/>
              <a:t>V3. They were told of XSS and the CVE-2017-5638 Apache Struts vulnerability and given patches. They did not apply them. Again, this is responsibility of the CSO. </a:t>
            </a:r>
          </a:p>
          <a:p>
            <a:r>
              <a:rPr lang="en-US" dirty="0"/>
              <a:t>V4. The breach was discovered on July 29 but only announced on September 7. This gave time to the attackers to hurt the record holders. This is responsibility of the CEO. </a:t>
            </a:r>
          </a:p>
          <a:p>
            <a:r>
              <a:rPr lang="en-US" dirty="0"/>
              <a:t>V5. They provided a web site for record holders to check their accounts but this site was insecure, exposing their users to further attacks</a:t>
            </a:r>
          </a:p>
          <a:p>
            <a:r>
              <a:rPr lang="en-US" dirty="0"/>
              <a:t>V6. There were other vulnerabilities like no secure system design, no authorization in the management interface, use of open source software in a security-critical application (see discussion board).</a:t>
            </a:r>
          </a:p>
          <a:p>
            <a:endParaRPr lang="en-US" dirty="0"/>
          </a:p>
        </p:txBody>
      </p:sp>
    </p:spTree>
    <p:extLst>
      <p:ext uri="{BB962C8B-B14F-4D97-AF65-F5344CB8AC3E}">
        <p14:creationId xmlns:p14="http://schemas.microsoft.com/office/powerpoint/2010/main" val="299140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defenses to a similar attack</a:t>
            </a:r>
          </a:p>
        </p:txBody>
      </p:sp>
      <p:sp>
        <p:nvSpPr>
          <p:cNvPr id="3" name="Content Placeholder 2"/>
          <p:cNvSpPr>
            <a:spLocks noGrp="1"/>
          </p:cNvSpPr>
          <p:nvPr>
            <p:ph idx="1"/>
          </p:nvPr>
        </p:nvSpPr>
        <p:spPr/>
        <p:txBody>
          <a:bodyPr>
            <a:normAutofit fontScale="92500" lnSpcReduction="10000"/>
          </a:bodyPr>
          <a:lstStyle/>
          <a:p>
            <a:r>
              <a:rPr lang="en-US" dirty="0"/>
              <a:t>V1-3 and V6. Have a competent CSO. She should have implemented a systems design for security, a plan to keep aware of vulnerabilities and fix them, and a recovery plan. </a:t>
            </a:r>
          </a:p>
          <a:p>
            <a:r>
              <a:rPr lang="en-US" dirty="0"/>
              <a:t>V4. Get an ethical CEO. Delaying the announcement of the breach was very harmful to the record holders. </a:t>
            </a:r>
          </a:p>
          <a:p>
            <a:r>
              <a:rPr lang="en-US" dirty="0"/>
              <a:t>V5. Get a competent and responsible management and security team. They should have not used an insecure web site to let users check their accounts.</a:t>
            </a:r>
          </a:p>
          <a:p>
            <a:r>
              <a:rPr lang="en-US" dirty="0"/>
              <a:t>V1-3. Free, open-source software is not intended for high security applications like this one.  This (and the other aspects above) indicates an emphasis on saving money and lack of concern for their subjects. There are many products in the market that can be used to build a secure system.</a:t>
            </a:r>
          </a:p>
        </p:txBody>
      </p:sp>
    </p:spTree>
    <p:extLst>
      <p:ext uri="{BB962C8B-B14F-4D97-AF65-F5344CB8AC3E}">
        <p14:creationId xmlns:p14="http://schemas.microsoft.com/office/powerpoint/2010/main" val="77571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85000" lnSpcReduction="20000"/>
          </a:bodyPr>
          <a:lstStyle/>
          <a:p>
            <a:r>
              <a:rPr lang="en-US" u="sng" dirty="0">
                <a:hlinkClick r:id="rId2"/>
              </a:rPr>
              <a:t>https://nakedsecurity.sophos.com/2017/09/08/equifax-data-breach-what-you-need-to-know/?utm_source=Naked+Security+-+Sophos+List&amp;utm_campaign=0106671f28-naked%252Bsecurity&amp;utm_medium=email&amp;utm_term=0_31623bb782-0106671f28-455135885</a:t>
            </a:r>
            <a:endParaRPr lang="en-US" u="sng" dirty="0"/>
          </a:p>
          <a:p>
            <a:r>
              <a:rPr lang="en-US" dirty="0">
                <a:hlinkClick r:id="rId3"/>
              </a:rPr>
              <a:t>https://en.wikipedia.org/wiki/Equifax</a:t>
            </a:r>
            <a:endParaRPr lang="en-US" dirty="0"/>
          </a:p>
          <a:p>
            <a:r>
              <a:rPr lang="en-US" dirty="0">
                <a:hlinkClick r:id="rId4"/>
              </a:rPr>
              <a:t>https://www.wired.com/story/equifax-breach-no-excuse/</a:t>
            </a:r>
            <a:endParaRPr lang="en-US" dirty="0"/>
          </a:p>
          <a:p>
            <a:r>
              <a:rPr lang="en-US" dirty="0"/>
              <a:t>Fox-Brewster, T. (2017, September 14). </a:t>
            </a:r>
            <a:r>
              <a:rPr lang="en-US" i="1" dirty="0"/>
              <a:t>How Hackers Broke Equifax: Exploiting A Patchable Vulnerability. </a:t>
            </a:r>
            <a:r>
              <a:rPr lang="en-US" dirty="0">
                <a:hlinkClick r:id="rId5"/>
              </a:rPr>
              <a:t>https://www.forbes.com/sites/thomasbrewster/2017/09/14/equifaxhack-the-result-of-patched-vulnerability/#4a0e26395cda</a:t>
            </a:r>
            <a:endParaRPr lang="en-US" dirty="0"/>
          </a:p>
          <a:p>
            <a:r>
              <a:rPr lang="en-US" dirty="0">
                <a:hlinkClick r:id="rId6"/>
              </a:rPr>
              <a:t>http://www.securityweek.com/equifax-shares-more-details-about-breach</a:t>
            </a:r>
            <a:endParaRPr lang="en-US" dirty="0"/>
          </a:p>
          <a:p>
            <a:r>
              <a:rPr lang="en-US" dirty="0"/>
              <a:t>https://www.nytimes.com/2017/09/14/business/equifax-hack-what-we-know.html?mcubz=1&amp;_r=0</a:t>
            </a:r>
          </a:p>
          <a:p>
            <a:endParaRPr lang="en-US" dirty="0"/>
          </a:p>
          <a:p>
            <a:endParaRPr lang="en-US" dirty="0"/>
          </a:p>
        </p:txBody>
      </p:sp>
    </p:spTree>
    <p:extLst>
      <p:ext uri="{BB962C8B-B14F-4D97-AF65-F5344CB8AC3E}">
        <p14:creationId xmlns:p14="http://schemas.microsoft.com/office/powerpoint/2010/main" val="88373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939" y="418454"/>
            <a:ext cx="10515600" cy="1177871"/>
          </a:xfrm>
        </p:spPr>
        <p:txBody>
          <a:bodyPr>
            <a:noAutofit/>
          </a:bodyPr>
          <a:lstStyle/>
          <a:p>
            <a:r>
              <a:rPr lang="en-US" sz="3200" dirty="0"/>
              <a:t>Epilogue  (from SANS): </a:t>
            </a:r>
            <a:r>
              <a:rPr lang="en-US" sz="3200" b="1" dirty="0"/>
              <a:t>Equifax CEO to Appear Before House Committee </a:t>
            </a:r>
            <a:r>
              <a:rPr lang="en-US" sz="2400" b="1" dirty="0"/>
              <a:t>(September 29 &amp; October 3, 2017)</a:t>
            </a:r>
            <a:r>
              <a:rPr lang="en-US" sz="2400" dirty="0"/>
              <a:t/>
            </a:r>
            <a:br>
              <a:rPr lang="en-US" sz="2400" dirty="0"/>
            </a:br>
            <a:endParaRPr lang="en-US" sz="2400" dirty="0"/>
          </a:p>
        </p:txBody>
      </p:sp>
      <p:sp>
        <p:nvSpPr>
          <p:cNvPr id="3" name="Content Placeholder 2"/>
          <p:cNvSpPr>
            <a:spLocks noGrp="1"/>
          </p:cNvSpPr>
          <p:nvPr>
            <p:ph idx="1"/>
          </p:nvPr>
        </p:nvSpPr>
        <p:spPr>
          <a:xfrm>
            <a:off x="938939" y="1429351"/>
            <a:ext cx="10515600" cy="5173579"/>
          </a:xfrm>
        </p:spPr>
        <p:txBody>
          <a:bodyPr>
            <a:normAutofit fontScale="62500" lnSpcReduction="20000"/>
          </a:bodyPr>
          <a:lstStyle/>
          <a:p>
            <a:pPr marL="0" indent="0">
              <a:buNone/>
            </a:pPr>
            <a:r>
              <a:rPr lang="en-US" dirty="0"/>
              <a:t> </a:t>
            </a:r>
          </a:p>
          <a:p>
            <a:r>
              <a:rPr lang="en-US" dirty="0"/>
              <a:t>Former Equifax CEO Richard F. Smith is scheduled to appear before the US House Committee on Energy and Commerce Subcommittee of Digital Commerce and Consumer Protection on Tuesday, October 3, 2017. In his prepared testimony, Smith outlines the series of errors that led to the breach, including the company's failure to patch systems against the Apache Struts vulnerability earlier this year. </a:t>
            </a:r>
          </a:p>
          <a:p>
            <a:pPr marL="0" indent="0">
              <a:buNone/>
            </a:pPr>
            <a:endParaRPr lang="en-US" dirty="0"/>
          </a:p>
          <a:p>
            <a:r>
              <a:rPr lang="en-US" dirty="0"/>
              <a:t>[</a:t>
            </a:r>
            <a:r>
              <a:rPr lang="en-US" dirty="0">
                <a:hlinkClick r:id="rId2" tooltip="John Pescatore"/>
              </a:rPr>
              <a:t>John </a:t>
            </a:r>
            <a:r>
              <a:rPr lang="en-US" dirty="0" err="1">
                <a:hlinkClick r:id="rId2" tooltip="John Pescatore"/>
              </a:rPr>
              <a:t>Pescatore</a:t>
            </a:r>
            <a:r>
              <a:rPr lang="en-US" dirty="0"/>
              <a:t>]</a:t>
            </a:r>
            <a:br>
              <a:rPr lang="en-US" dirty="0"/>
            </a:br>
            <a:r>
              <a:rPr lang="en-US" dirty="0"/>
              <a:t>Lessons: (1) ammunition in driving change in IT operations in basic configuration and vulnerability management hygiene: (2) lessons learned in why mitigation must be applied until (1) happens; and (3) why continuous monitoring of critical systems is a must, especially when (1) and (2) haven't happened.</a:t>
            </a:r>
          </a:p>
          <a:p>
            <a:pPr marL="0" indent="0">
              <a:buNone/>
            </a:pPr>
            <a:endParaRPr lang="en-US" dirty="0"/>
          </a:p>
          <a:p>
            <a:r>
              <a:rPr lang="en-US" dirty="0"/>
              <a:t>[</a:t>
            </a:r>
            <a:r>
              <a:rPr lang="en-US" dirty="0">
                <a:hlinkClick r:id="rId3" tooltip="William Hugh Murray"/>
              </a:rPr>
              <a:t>William Hugh Murray</a:t>
            </a:r>
            <a:r>
              <a:rPr lang="en-US" dirty="0"/>
              <a:t>]</a:t>
            </a:r>
            <a:br>
              <a:rPr lang="en-US" dirty="0"/>
            </a:br>
            <a:r>
              <a:rPr lang="en-US" dirty="0"/>
              <a:t>Like the government, the credit bureaus have been entrusted with more information than they are capable of protecting. We need to transfer the responsibility for accuracy from the subject of the information to those trading in it. It would make them liable for damages resulting from negligence on their part.</a:t>
            </a:r>
          </a:p>
          <a:p>
            <a:pPr marL="0" indent="0">
              <a:buNone/>
            </a:pPr>
            <a:endParaRPr lang="en-US" dirty="0"/>
          </a:p>
          <a:p>
            <a:pPr marL="0" indent="0">
              <a:buNone/>
            </a:pPr>
            <a:r>
              <a:rPr lang="en-US" dirty="0"/>
              <a:t>--It has been a year on Sept. 14 since this happened. There are still no regulations. Freeze your credit </a:t>
            </a:r>
            <a:r>
              <a:rPr lang="en-US" dirty="0" err="1"/>
              <a:t>accunts</a:t>
            </a:r>
            <a:r>
              <a:rPr lang="en-US" dirty="0"/>
              <a:t> in Experian, Trans Union, and Equifax.</a:t>
            </a:r>
          </a:p>
        </p:txBody>
      </p:sp>
    </p:spTree>
    <p:extLst>
      <p:ext uri="{BB962C8B-B14F-4D97-AF65-F5344CB8AC3E}">
        <p14:creationId xmlns:p14="http://schemas.microsoft.com/office/powerpoint/2010/main" val="142656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A8FC-AF09-46BE-AF3F-564A8123D00B}"/>
              </a:ext>
            </a:extLst>
          </p:cNvPr>
          <p:cNvSpPr>
            <a:spLocks noGrp="1"/>
          </p:cNvSpPr>
          <p:nvPr>
            <p:ph type="title"/>
          </p:nvPr>
        </p:nvSpPr>
        <p:spPr/>
        <p:txBody>
          <a:bodyPr>
            <a:normAutofit fontScale="90000"/>
          </a:bodyPr>
          <a:lstStyle/>
          <a:p>
            <a:r>
              <a:rPr lang="en-US" b="1" dirty="0"/>
              <a:t/>
            </a:r>
            <a:br>
              <a:rPr lang="en-US" b="1" dirty="0"/>
            </a:br>
            <a:r>
              <a:rPr lang="en-US" b="1" dirty="0"/>
              <a:t>GAO Report on Equifax Breach</a:t>
            </a:r>
            <a:r>
              <a:rPr lang="en-US" dirty="0"/>
              <a:t/>
            </a:r>
            <a:br>
              <a:rPr lang="en-US" dirty="0"/>
            </a:br>
            <a:r>
              <a:rPr lang="en-US" sz="2700" b="1" dirty="0" smtClean="0"/>
              <a:t>(</a:t>
            </a:r>
            <a:r>
              <a:rPr lang="fr-FR" sz="2700" dirty="0"/>
              <a:t>SANS </a:t>
            </a:r>
            <a:r>
              <a:rPr lang="fr-FR" sz="2700" dirty="0" err="1"/>
              <a:t>NewsBites</a:t>
            </a:r>
            <a:r>
              <a:rPr lang="fr-FR" sz="2700" dirty="0"/>
              <a:t> Vol. 20 </a:t>
            </a:r>
            <a:r>
              <a:rPr lang="fr-FR" sz="2700" dirty="0" err="1"/>
              <a:t>Num</a:t>
            </a:r>
            <a:r>
              <a:rPr lang="fr-FR" sz="2700" dirty="0"/>
              <a:t>. </a:t>
            </a:r>
            <a:r>
              <a:rPr lang="fr-FR" sz="2700" dirty="0" smtClean="0"/>
              <a:t>074, </a:t>
            </a:r>
            <a:r>
              <a:rPr lang="en-US" sz="2700" b="1" dirty="0" smtClean="0"/>
              <a:t>September </a:t>
            </a:r>
            <a:r>
              <a:rPr lang="en-US" sz="2700" b="1" dirty="0"/>
              <a:t>17, 2018)</a:t>
            </a:r>
            <a:r>
              <a:rPr lang="en-US" sz="2700" dirty="0"/>
              <a:t/>
            </a:r>
            <a:br>
              <a:rPr lang="en-US" sz="2700" dirty="0"/>
            </a:br>
            <a:endParaRPr lang="en-US" sz="2700" dirty="0"/>
          </a:p>
        </p:txBody>
      </p:sp>
      <p:sp>
        <p:nvSpPr>
          <p:cNvPr id="3" name="Content Placeholder 2">
            <a:extLst>
              <a:ext uri="{FF2B5EF4-FFF2-40B4-BE49-F238E27FC236}">
                <a16:creationId xmlns:a16="http://schemas.microsoft.com/office/drawing/2014/main" id="{2E5FC386-6874-47C6-A094-AF8582C3652E}"/>
              </a:ext>
            </a:extLst>
          </p:cNvPr>
          <p:cNvSpPr>
            <a:spLocks noGrp="1"/>
          </p:cNvSpPr>
          <p:nvPr>
            <p:ph idx="1"/>
          </p:nvPr>
        </p:nvSpPr>
        <p:spPr/>
        <p:txBody>
          <a:bodyPr>
            <a:normAutofit fontScale="25000" lnSpcReduction="20000"/>
          </a:bodyPr>
          <a:lstStyle/>
          <a:p>
            <a:r>
              <a:rPr lang="en-US" dirty="0"/>
              <a:t> </a:t>
            </a:r>
          </a:p>
          <a:p>
            <a:r>
              <a:rPr lang="en-US" sz="5600" dirty="0"/>
              <a:t>A report from the US government Accountability Office (GAO) on the Equifax breach found that the company had to look at the attackers’ database queries to determine exactly what information had been compromised. (The breach affected more than </a:t>
            </a:r>
            <a:r>
              <a:rPr lang="en-US" sz="5600" b="1" dirty="0"/>
              <a:t>165 million people </a:t>
            </a:r>
            <a:r>
              <a:rPr lang="en-US" sz="5600" dirty="0"/>
              <a:t>worldwide.) The report found that “while Equifax had installed a device to inspect network traffic for evidence of malicious activity, a misconfiguration allowed encrypted traffic to pass through the network without being inspected.” The misconfiguration was due to an expired certificate.</a:t>
            </a:r>
          </a:p>
          <a:p>
            <a:r>
              <a:rPr lang="en-US" sz="5600" dirty="0"/>
              <a:t> </a:t>
            </a:r>
            <a:r>
              <a:rPr lang="en-US" sz="5600" b="1" dirty="0"/>
              <a:t>Editor's Note</a:t>
            </a:r>
            <a:r>
              <a:rPr lang="en-US" sz="5600" dirty="0"/>
              <a:t/>
            </a:r>
            <a:br>
              <a:rPr lang="en-US" sz="5600" dirty="0"/>
            </a:br>
            <a:r>
              <a:rPr lang="en-US" sz="5600" dirty="0"/>
              <a:t/>
            </a:r>
            <a:br>
              <a:rPr lang="en-US" sz="5600" dirty="0"/>
            </a:br>
            <a:r>
              <a:rPr lang="en-US" sz="5600" dirty="0"/>
              <a:t>[</a:t>
            </a:r>
            <a:r>
              <a:rPr lang="en-US" sz="5600" u="sng" dirty="0" err="1">
                <a:hlinkClick r:id="rId2" tooltip="John Pescatore"/>
              </a:rPr>
              <a:t>Pescatore</a:t>
            </a:r>
            <a:r>
              <a:rPr lang="en-US" sz="5600" dirty="0"/>
              <a:t>]</a:t>
            </a:r>
            <a:br>
              <a:rPr lang="en-US" sz="5600" dirty="0"/>
            </a:br>
            <a:r>
              <a:rPr lang="en-US" sz="5600" dirty="0"/>
              <a:t>The GAO report mostly rehashes old news about last year’s Equifax breach, but in the section about looking at the reactions of government agencies who are Equifax customers had a telling quote: “Representatives of IRS, SSA, and USPS noted that they responded to the breach independently of other agencies, because they said </a:t>
            </a:r>
            <a:r>
              <a:rPr lang="en-US" sz="5600" b="1" dirty="0"/>
              <a:t>it was unclear whether any single federal agency had responsibility </a:t>
            </a:r>
            <a:r>
              <a:rPr lang="en-US" sz="5600" dirty="0"/>
              <a:t>for coordinating government actions in response to a breach of this type in the private sector.” This points out a huge, gaping hole in the US Federal Government approach to supply chain security – didn’t anyone at DHS or NIST read the news and say “We need to proactively find out all government customers of Equifax and have a coordinated response”??</a:t>
            </a:r>
            <a:br>
              <a:rPr lang="en-US" sz="5600" dirty="0"/>
            </a:br>
            <a:r>
              <a:rPr lang="en-US" sz="3500" dirty="0"/>
              <a:t/>
            </a:r>
            <a:br>
              <a:rPr lang="en-US" sz="3500" dirty="0"/>
            </a:br>
            <a:r>
              <a:rPr lang="en-US" sz="5600" dirty="0"/>
              <a:t>[</a:t>
            </a:r>
            <a:r>
              <a:rPr lang="en-US" sz="5600" u="sng" dirty="0">
                <a:hlinkClick r:id="rId3" tooltip="William Hugh Murray"/>
              </a:rPr>
              <a:t>Murray</a:t>
            </a:r>
            <a:r>
              <a:rPr lang="en-US" sz="5600" dirty="0"/>
              <a:t>]</a:t>
            </a:r>
            <a:br>
              <a:rPr lang="en-US" sz="5600" dirty="0"/>
            </a:br>
            <a:r>
              <a:rPr lang="en-US" sz="5600" dirty="0"/>
              <a:t>This report simply supports the conclusions already reached that this breach was caused by the </a:t>
            </a:r>
            <a:r>
              <a:rPr lang="en-US" sz="5600" b="1" dirty="0"/>
              <a:t>failure of Equifax to adhere to what should be essential practices,</a:t>
            </a:r>
            <a:r>
              <a:rPr lang="en-US" sz="5600" dirty="0"/>
              <a:t> not to say basic hygiene, to protect sensitive personal information about its subjects. This information represented the “stock in trade” of Equifax and its competitors. Moreover, its compromise was bound to result in an increase in credit application fraud. </a:t>
            </a:r>
            <a:endParaRPr lang="en-US" sz="5600" dirty="0" smtClean="0"/>
          </a:p>
          <a:p>
            <a:r>
              <a:rPr lang="en-US" sz="5600" dirty="0" smtClean="0"/>
              <a:t>[</a:t>
            </a:r>
            <a:r>
              <a:rPr lang="en-US" sz="5600" u="sng" dirty="0">
                <a:hlinkClick r:id="rId4" tooltip="Jake Williams"/>
              </a:rPr>
              <a:t>Williams</a:t>
            </a:r>
            <a:r>
              <a:rPr lang="en-US" sz="5600" dirty="0"/>
              <a:t>]</a:t>
            </a:r>
            <a:br>
              <a:rPr lang="en-US" sz="5600" dirty="0"/>
            </a:br>
            <a:r>
              <a:rPr lang="en-US" sz="5600" dirty="0"/>
              <a:t>After reading this report, I think a case can be made that </a:t>
            </a:r>
            <a:r>
              <a:rPr lang="en-US" sz="5600" b="1" dirty="0"/>
              <a:t>the Equifax breach was a supply chain issue</a:t>
            </a:r>
            <a:r>
              <a:rPr lang="en-US" sz="5600" dirty="0"/>
              <a:t>. Equifax didn't add a systems admin to an email list about Struts vulnerabilities, but it also failed to identify the vulnerability in its vulnerability scans, even after the attackers had compromised the system. But if Struts is not deployed in the web root, an analyst must configure the scanner to the Struts URLs to be successful. This combination of failures would seem to imply that </a:t>
            </a:r>
            <a:r>
              <a:rPr lang="en-US" sz="5600" b="1" dirty="0"/>
              <a:t>Equifax was simply unaware that this system was using Struts at all.</a:t>
            </a:r>
            <a:br>
              <a:rPr lang="en-US" sz="5600" b="1" dirty="0"/>
            </a:br>
            <a:endParaRPr lang="en-US" sz="5600" b="1" dirty="0"/>
          </a:p>
          <a:p>
            <a:endParaRPr lang="en-US" dirty="0"/>
          </a:p>
        </p:txBody>
      </p:sp>
    </p:spTree>
    <p:extLst>
      <p:ext uri="{BB962C8B-B14F-4D97-AF65-F5344CB8AC3E}">
        <p14:creationId xmlns:p14="http://schemas.microsoft.com/office/powerpoint/2010/main" val="2322526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questions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Equifax, a credit reporting agency, was hacked and the records of 143 (145.5) Million Americans have been compromised. These are especially sensitive records because they include credit information as well as personal identification.</a:t>
            </a:r>
          </a:p>
          <a:p>
            <a:pPr marL="514350" indent="-514350">
              <a:buFont typeface="+mj-lt"/>
              <a:buAutoNum type="arabicPeriod"/>
            </a:pPr>
            <a:r>
              <a:rPr lang="en-US" dirty="0"/>
              <a:t>Draw a sequence diagram describing this attack. Show clearly the possible misuses of information. Find information in the Internet and indicate your sources (URLs).</a:t>
            </a:r>
          </a:p>
          <a:p>
            <a:pPr marL="514350" indent="-514350">
              <a:buFont typeface="+mj-lt"/>
              <a:buAutoNum type="arabicPeriod"/>
            </a:pPr>
            <a:r>
              <a:rPr lang="en-US" dirty="0"/>
              <a:t>Analyze critically why this attack was possible; that is, vulnerabilities in the system.</a:t>
            </a:r>
          </a:p>
          <a:p>
            <a:pPr marL="514350" indent="-514350">
              <a:buFont typeface="+mj-lt"/>
              <a:buAutoNum type="arabicPeriod"/>
            </a:pPr>
            <a:r>
              <a:rPr lang="en-US" dirty="0"/>
              <a:t>Show how the attack could have been prevented, indicating policies and mechanisms that could have stopped or mitigated the attack.</a:t>
            </a:r>
          </a:p>
          <a:p>
            <a:endParaRPr lang="en-US" dirty="0"/>
          </a:p>
        </p:txBody>
      </p:sp>
    </p:spTree>
    <p:extLst>
      <p:ext uri="{BB962C8B-B14F-4D97-AF65-F5344CB8AC3E}">
        <p14:creationId xmlns:p14="http://schemas.microsoft.com/office/powerpoint/2010/main" val="54468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assignment errors</a:t>
            </a:r>
          </a:p>
        </p:txBody>
      </p:sp>
      <p:sp>
        <p:nvSpPr>
          <p:cNvPr id="3" name="Content Placeholder 2"/>
          <p:cNvSpPr>
            <a:spLocks noGrp="1"/>
          </p:cNvSpPr>
          <p:nvPr>
            <p:ph idx="1"/>
          </p:nvPr>
        </p:nvSpPr>
        <p:spPr/>
        <p:txBody>
          <a:bodyPr>
            <a:normAutofit lnSpcReduction="10000"/>
          </a:bodyPr>
          <a:lstStyle/>
          <a:p>
            <a:r>
              <a:rPr lang="en-US" dirty="0"/>
              <a:t>A verbose essay merging the three questions. Answers should be separated, itemized, precise, and concise.</a:t>
            </a:r>
          </a:p>
          <a:p>
            <a:r>
              <a:rPr lang="en-US" dirty="0"/>
              <a:t>Ignoring the actions of management and other actors. Security is a whole system problem, not just a technical problem. </a:t>
            </a:r>
          </a:p>
          <a:p>
            <a:r>
              <a:rPr lang="en-US" dirty="0"/>
              <a:t>Merging customers with record holders</a:t>
            </a:r>
          </a:p>
          <a:p>
            <a:r>
              <a:rPr lang="en-US" dirty="0"/>
              <a:t>Confusing vulnerabilities with events in the attack.</a:t>
            </a:r>
          </a:p>
          <a:p>
            <a:r>
              <a:rPr lang="en-US" dirty="0"/>
              <a:t>Giving general solutions such as: use authentication, encrypt the database,… We do not know their architecture so for now we can only say “build a secure architecture”. More specific remedies are better: “have a plan for fixing known vulnerabilities”. </a:t>
            </a:r>
          </a:p>
          <a:p>
            <a:endParaRPr lang="en-US" dirty="0"/>
          </a:p>
        </p:txBody>
      </p:sp>
    </p:spTree>
    <p:extLst>
      <p:ext uri="{BB962C8B-B14F-4D97-AF65-F5344CB8AC3E}">
        <p14:creationId xmlns:p14="http://schemas.microsoft.com/office/powerpoint/2010/main" val="4142028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vulnerabilities and exposures (CVE)</a:t>
            </a:r>
          </a:p>
        </p:txBody>
      </p:sp>
      <p:graphicFrame>
        <p:nvGraphicFramePr>
          <p:cNvPr id="4" name="Content Placeholder 3"/>
          <p:cNvGraphicFramePr>
            <a:graphicFrameLocks noGrp="1"/>
          </p:cNvGraphicFramePr>
          <p:nvPr>
            <p:ph idx="1"/>
            <p:extLst/>
          </p:nvPr>
        </p:nvGraphicFramePr>
        <p:xfrm>
          <a:off x="1335741" y="2218214"/>
          <a:ext cx="9601199" cy="3566160"/>
        </p:xfrm>
        <a:graphic>
          <a:graphicData uri="http://schemas.openxmlformats.org/drawingml/2006/table">
            <a:tbl>
              <a:tblPr/>
              <a:tblGrid>
                <a:gridCol w="4051076">
                  <a:extLst>
                    <a:ext uri="{9D8B030D-6E8A-4147-A177-3AD203B41FA5}">
                      <a16:colId xmlns:a16="http://schemas.microsoft.com/office/drawing/2014/main" val="20000"/>
                    </a:ext>
                  </a:extLst>
                </a:gridCol>
                <a:gridCol w="5550123">
                  <a:extLst>
                    <a:ext uri="{9D8B030D-6E8A-4147-A177-3AD203B41FA5}">
                      <a16:colId xmlns:a16="http://schemas.microsoft.com/office/drawing/2014/main" val="20001"/>
                    </a:ext>
                  </a:extLst>
                </a:gridCol>
              </a:tblGrid>
              <a:tr h="0">
                <a:tc gridSpan="2">
                  <a:txBody>
                    <a:bodyPr/>
                    <a:lstStyle/>
                    <a:p>
                      <a:r>
                        <a:rPr lang="en-US"/>
                        <a:t>CVE-ID</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algn="ctr"/>
                      <a:r>
                        <a:rPr lang="en-US" b="1"/>
                        <a:t>CVE-2017-5638</a:t>
                      </a:r>
                    </a:p>
                  </a:txBody>
                  <a:tcPr marL="0" marR="0" marT="0" marB="0">
                    <a:lnL>
                      <a:noFill/>
                    </a:lnL>
                    <a:lnR>
                      <a:noFill/>
                    </a:lnR>
                    <a:lnT>
                      <a:noFill/>
                    </a:lnT>
                    <a:lnB>
                      <a:noFill/>
                    </a:lnB>
                  </a:tcPr>
                </a:tc>
                <a:tc>
                  <a:txBody>
                    <a:bodyPr/>
                    <a:lstStyle/>
                    <a:p>
                      <a:r>
                        <a:rPr lang="en-US">
                          <a:hlinkClick r:id="rId2"/>
                        </a:rPr>
                        <a:t>Learn more at National Vulnerability Database (NVD)</a:t>
                      </a:r>
                      <a:endParaRPr lang="en-US"/>
                    </a:p>
                    <a:p>
                      <a:r>
                        <a:rPr lang="en-US"/>
                        <a:t>• Severity Rating • Fix Information • Vulnerable Software Versions • SCAP Mappings</a:t>
                      </a:r>
                    </a:p>
                  </a:txBody>
                  <a:tcPr marL="0" marR="0" marT="0" marB="0">
                    <a:lnL>
                      <a:noFill/>
                    </a:lnL>
                    <a:lnR>
                      <a:noFill/>
                    </a:lnR>
                    <a:lnT>
                      <a:noFill/>
                    </a:lnT>
                    <a:lnB>
                      <a:noFill/>
                    </a:lnB>
                  </a:tcPr>
                </a:tc>
                <a:extLst>
                  <a:ext uri="{0D108BD9-81ED-4DB2-BD59-A6C34878D82A}">
                    <a16:rowId xmlns:a16="http://schemas.microsoft.com/office/drawing/2014/main" val="10001"/>
                  </a:ext>
                </a:extLst>
              </a:tr>
              <a:tr h="0">
                <a:tc gridSpan="2">
                  <a:txBody>
                    <a:bodyPr/>
                    <a:lstStyle/>
                    <a:p>
                      <a:r>
                        <a:rPr lang="en-US"/>
                        <a:t>Description</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0">
                <a:tc gridSpan="2">
                  <a:txBody>
                    <a:bodyPr/>
                    <a:lstStyle/>
                    <a:p>
                      <a:r>
                        <a:rPr lang="en-US"/>
                        <a:t>The Jakarta Multipart parser in Apache Struts 2 2.3.x before 2.3.32 and 2.5.x before 2.5.10.1 has incorrect exception handling and error-message generation during file-upload attempts, which allows remote attackers to execute arbitrary commands via a crafted Content-Type, Content-Disposition, or Content-Length HTTP header, as exploited in the wild in March 2017 with a Content-Type header containing a #cmd= string. </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0">
                <a:tc gridSpan="2">
                  <a:txBody>
                    <a:bodyPr/>
                    <a:lstStyle/>
                    <a:p>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0">
                <a:tc gridSpan="2">
                  <a:txBody>
                    <a:bodyPr/>
                    <a:lstStyle/>
                    <a:p>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5"/>
                  </a:ext>
                </a:extLst>
              </a:tr>
              <a:tr h="0">
                <a:tc gridSpan="2">
                  <a:txBody>
                    <a:bodyPr/>
                    <a:lstStyle/>
                    <a:p>
                      <a:pPr>
                        <a:buFont typeface="Arial" panose="020B0604020202020204" pitchFamily="34" charset="0"/>
                        <a:buChar char="•"/>
                      </a:pPr>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Printer-Friendly View</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2016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04" y="247650"/>
            <a:ext cx="7600950" cy="636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4997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Vulnerability Scoring System (CVSS) </a:t>
            </a:r>
            <a:r>
              <a:rPr lang="en-US" sz="2400" dirty="0"/>
              <a:t>https://www.first.org/cvss/</a:t>
            </a:r>
          </a:p>
        </p:txBody>
      </p:sp>
      <p:sp>
        <p:nvSpPr>
          <p:cNvPr id="3" name="Content Placeholder 2"/>
          <p:cNvSpPr>
            <a:spLocks noGrp="1"/>
          </p:cNvSpPr>
          <p:nvPr>
            <p:ph idx="1"/>
          </p:nvPr>
        </p:nvSpPr>
        <p:spPr/>
        <p:txBody>
          <a:bodyPr>
            <a:normAutofit lnSpcReduction="10000"/>
          </a:bodyPr>
          <a:lstStyle/>
          <a:p>
            <a:r>
              <a:rPr lang="en-US" dirty="0"/>
              <a:t>It provides a way to capture the principal characteristics of a vulnerability and produce a numerical score reflecting its severity.</a:t>
            </a:r>
          </a:p>
          <a:p>
            <a:r>
              <a:rPr lang="en-US" dirty="0"/>
              <a:t>The numerical score can then be translated into a qualitative representation (such as low, medium, high, and critical) to help organizations properly assess and prioritize their vulnerability management processes.</a:t>
            </a:r>
          </a:p>
          <a:p>
            <a:r>
              <a:rPr lang="en-US" dirty="0"/>
              <a:t>CVSS is a published standard used by organizations worldwide, and the SIG's mission is to continue to improve it.</a:t>
            </a:r>
          </a:p>
          <a:p>
            <a:r>
              <a:rPr lang="en-US" dirty="0"/>
              <a:t>The National Vulnerability Database uses its scores.</a:t>
            </a:r>
          </a:p>
          <a:p>
            <a:r>
              <a:rPr lang="en-US" dirty="0"/>
              <a:t>They have a set of illustrative examples.</a:t>
            </a:r>
          </a:p>
          <a:p>
            <a:endParaRPr lang="en-US" dirty="0"/>
          </a:p>
        </p:txBody>
      </p:sp>
    </p:spTree>
    <p:extLst>
      <p:ext uri="{BB962C8B-B14F-4D97-AF65-F5344CB8AC3E}">
        <p14:creationId xmlns:p14="http://schemas.microsoft.com/office/powerpoint/2010/main" val="2332141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Web Application Security Project (OWASP)  </a:t>
            </a:r>
            <a:r>
              <a:rPr lang="en-US" sz="3200" dirty="0">
                <a:hlinkClick r:id="rId2" tooltip="Main Page"/>
              </a:rPr>
              <a:t>www.owasp.org</a:t>
            </a:r>
            <a:endParaRPr lang="en-US" sz="3200" dirty="0"/>
          </a:p>
        </p:txBody>
      </p:sp>
      <p:sp>
        <p:nvSpPr>
          <p:cNvPr id="3" name="Content Placeholder 2"/>
          <p:cNvSpPr>
            <a:spLocks noGrp="1"/>
          </p:cNvSpPr>
          <p:nvPr>
            <p:ph idx="1"/>
          </p:nvPr>
        </p:nvSpPr>
        <p:spPr/>
        <p:txBody>
          <a:bodyPr>
            <a:normAutofit fontScale="85000" lnSpcReduction="20000"/>
          </a:bodyPr>
          <a:lstStyle/>
          <a:p>
            <a:r>
              <a:rPr lang="en-US" dirty="0"/>
              <a:t>OWASP is an international organization and the OWASP Foundation supports OWASP efforts around the world. </a:t>
            </a:r>
          </a:p>
          <a:p>
            <a:r>
              <a:rPr lang="en-US" dirty="0"/>
              <a:t>OWASP is an open community dedicated to enabling organizations to conceive, develop, acquire, operate, and maintain applications that can be trusted.</a:t>
            </a:r>
          </a:p>
          <a:p>
            <a:r>
              <a:rPr lang="en-US" dirty="0"/>
              <a:t>All of the OWASP tools, documents, forums, and chapters are free and open to anyone interested in improving application security. </a:t>
            </a:r>
          </a:p>
          <a:p>
            <a:r>
              <a:rPr lang="en-US" dirty="0"/>
              <a:t>We advocate approaching application security as a people, process, and technology problem because the most effective approaches to application security include improvements in all of these areas. </a:t>
            </a:r>
          </a:p>
          <a:p>
            <a:r>
              <a:rPr lang="en-US" dirty="0"/>
              <a:t>Our freedom from commercial pressures allows us to provide unbiased, practical, cost-effective information about application security. OWASP is not affiliated with any technology company, although we support the informed use of commercial security technology. Similar to many open-source software projects, OWASP produces many types of materials in a collaborative and open way</a:t>
            </a:r>
          </a:p>
        </p:txBody>
      </p:sp>
    </p:spTree>
    <p:extLst>
      <p:ext uri="{BB962C8B-B14F-4D97-AF65-F5344CB8AC3E}">
        <p14:creationId xmlns:p14="http://schemas.microsoft.com/office/powerpoint/2010/main" val="3280952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22754"/>
            <a:ext cx="12192000" cy="4212492"/>
          </a:xfrm>
          <a:prstGeom prst="rect">
            <a:avLst/>
          </a:prstGeom>
        </p:spPr>
      </p:pic>
    </p:spTree>
    <p:extLst>
      <p:ext uri="{BB962C8B-B14F-4D97-AF65-F5344CB8AC3E}">
        <p14:creationId xmlns:p14="http://schemas.microsoft.com/office/powerpoint/2010/main" val="2900803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8568"/>
            <a:ext cx="12192000" cy="4860863"/>
          </a:xfrm>
          <a:prstGeom prst="rect">
            <a:avLst/>
          </a:prstGeom>
        </p:spPr>
      </p:pic>
    </p:spTree>
    <p:extLst>
      <p:ext uri="{BB962C8B-B14F-4D97-AF65-F5344CB8AC3E}">
        <p14:creationId xmlns:p14="http://schemas.microsoft.com/office/powerpoint/2010/main" val="1965677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78428"/>
            <a:ext cx="12192000" cy="3701143"/>
          </a:xfrm>
          <a:prstGeom prst="rect">
            <a:avLst/>
          </a:prstGeom>
        </p:spPr>
      </p:pic>
    </p:spTree>
    <p:extLst>
      <p:ext uri="{BB962C8B-B14F-4D97-AF65-F5344CB8AC3E}">
        <p14:creationId xmlns:p14="http://schemas.microsoft.com/office/powerpoint/2010/main" val="368746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Confusions </a:t>
            </a:r>
          </a:p>
        </p:txBody>
      </p:sp>
      <p:sp>
        <p:nvSpPr>
          <p:cNvPr id="3" name="Content Placeholder 2"/>
          <p:cNvSpPr>
            <a:spLocks noGrp="1"/>
          </p:cNvSpPr>
          <p:nvPr>
            <p:ph idx="1"/>
          </p:nvPr>
        </p:nvSpPr>
        <p:spPr/>
        <p:txBody>
          <a:bodyPr/>
          <a:lstStyle/>
          <a:p>
            <a:r>
              <a:rPr lang="en-US" dirty="0"/>
              <a:t>OWASP and NVD mix vulnerabilities with threats. They describe </a:t>
            </a:r>
            <a:r>
              <a:rPr lang="en-US" b="1" dirty="0"/>
              <a:t>risks</a:t>
            </a:r>
            <a:r>
              <a:rPr lang="en-US" dirty="0"/>
              <a:t>, something in between.</a:t>
            </a:r>
          </a:p>
          <a:p>
            <a:r>
              <a:rPr lang="en-US" dirty="0"/>
              <a:t>When discussing a threat one should consider the vulnerabilities that make possible for the threat to launch an attack  but often more important than fixing a vulnerability (usually hard to do)  is to stop or mitigate the attack by interrupting its sequence of steps.</a:t>
            </a:r>
          </a:p>
          <a:p>
            <a:r>
              <a:rPr lang="en-US" dirty="0"/>
              <a:t>That is the idea of the </a:t>
            </a:r>
            <a:r>
              <a:rPr lang="en-US" b="1" dirty="0"/>
              <a:t>misuse patterns</a:t>
            </a:r>
            <a:r>
              <a:rPr lang="en-US" dirty="0"/>
              <a:t>, that describe how an attack is performed</a:t>
            </a:r>
          </a:p>
        </p:txBody>
      </p:sp>
    </p:spTree>
    <p:extLst>
      <p:ext uri="{BB962C8B-B14F-4D97-AF65-F5344CB8AC3E}">
        <p14:creationId xmlns:p14="http://schemas.microsoft.com/office/powerpoint/2010/main" val="170097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791200" y="76200"/>
            <a:ext cx="4724400" cy="716100"/>
          </a:xfrm>
          <a:prstGeom prst="rect">
            <a:avLst/>
          </a:prstGeom>
        </p:spPr>
        <p:txBody>
          <a:bodyPr spcFirstLastPara="1" vert="horz" wrap="square" lIns="91425" tIns="91425" rIns="91425" bIns="91425" rtlCol="0" anchor="ctr" anchorCtr="0">
            <a:noAutofit/>
          </a:bodyPr>
          <a:lstStyle/>
          <a:p>
            <a:pPr>
              <a:spcBef>
                <a:spcPts val="0"/>
              </a:spcBef>
            </a:pPr>
            <a:r>
              <a:rPr lang="en-GB"/>
              <a:t>Details about Risk Factors</a:t>
            </a:r>
            <a:endParaRPr/>
          </a:p>
        </p:txBody>
      </p:sp>
      <p:sp>
        <p:nvSpPr>
          <p:cNvPr id="202" name="Shape 202"/>
          <p:cNvSpPr txBox="1">
            <a:spLocks noGrp="1"/>
          </p:cNvSpPr>
          <p:nvPr>
            <p:ph type="body" idx="1"/>
          </p:nvPr>
        </p:nvSpPr>
        <p:spPr>
          <a:xfrm>
            <a:off x="1981200" y="1600200"/>
            <a:ext cx="8229600" cy="4526100"/>
          </a:xfrm>
          <a:prstGeom prst="rect">
            <a:avLst/>
          </a:prstGeom>
        </p:spPr>
        <p:txBody>
          <a:bodyPr spcFirstLastPara="1" vert="horz" wrap="square" lIns="91425" tIns="91425" rIns="91425" bIns="91425" rtlCol="0" anchor="t" anchorCtr="0">
            <a:noAutofit/>
          </a:bodyPr>
          <a:lstStyle/>
          <a:p>
            <a:pPr marL="0" indent="0">
              <a:spcBef>
                <a:spcPts val="640"/>
              </a:spcBef>
              <a:buNone/>
            </a:pPr>
            <a:endParaRPr/>
          </a:p>
        </p:txBody>
      </p:sp>
      <p:pic>
        <p:nvPicPr>
          <p:cNvPr id="203" name="Shape 203"/>
          <p:cNvPicPr preferRelativeResize="0"/>
          <p:nvPr/>
        </p:nvPicPr>
        <p:blipFill>
          <a:blip r:embed="rId3">
            <a:alphaModFix/>
          </a:blip>
          <a:stretch>
            <a:fillRect/>
          </a:stretch>
        </p:blipFill>
        <p:spPr>
          <a:xfrm>
            <a:off x="1771650" y="1614489"/>
            <a:ext cx="8648700" cy="5153025"/>
          </a:xfrm>
          <a:prstGeom prst="rect">
            <a:avLst/>
          </a:prstGeom>
          <a:noFill/>
          <a:ln>
            <a:noFill/>
          </a:ln>
        </p:spPr>
      </p:pic>
    </p:spTree>
    <p:extLst>
      <p:ext uri="{BB962C8B-B14F-4D97-AF65-F5344CB8AC3E}">
        <p14:creationId xmlns:p14="http://schemas.microsoft.com/office/powerpoint/2010/main" val="1647435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77500" lnSpcReduction="20000"/>
          </a:bodyPr>
          <a:lstStyle/>
          <a:p>
            <a:r>
              <a:rPr lang="en-US" dirty="0"/>
              <a:t>To fully understand an attack we need to analyze the context of the hacked institution, its assets, and types of management people. </a:t>
            </a:r>
          </a:p>
          <a:p>
            <a:r>
              <a:rPr lang="en-US" dirty="0"/>
              <a:t>They offer credit and demographic related data and services to business, and they sell credit monitoring and fraud-prevention services directly to consumers.</a:t>
            </a:r>
          </a:p>
          <a:p>
            <a:r>
              <a:rPr lang="en-US" dirty="0"/>
              <a:t>Equifax is an old institution and they evolved from using paper records to computer and to the Internet. It seems that their managers are not up to date in technology and based on their past record they don’t seem to care much about their record holders. </a:t>
            </a:r>
          </a:p>
          <a:p>
            <a:r>
              <a:rPr lang="en-US" dirty="0"/>
              <a:t>This explains the use of unqualified technical people, lack of policies to protect their information, and general attitude about their record holders, who are not really their customers, they are their product.</a:t>
            </a:r>
          </a:p>
          <a:p>
            <a:r>
              <a:rPr lang="en-US" dirty="0"/>
              <a:t>Equifax was the subject of more than 57,000 consumer complaints to the </a:t>
            </a:r>
            <a:r>
              <a:rPr lang="en-US" dirty="0">
                <a:hlinkClick r:id="rId2" tooltip="Consumer Financial Protection Bureau"/>
              </a:rPr>
              <a:t>Consumer Financial Protection Bureau</a:t>
            </a:r>
            <a:r>
              <a:rPr lang="en-US" dirty="0"/>
              <a:t> from October 2012 to September 17, 2017 with most complaints relating to incomplete, inaccurate, outdated, or misattributed information held by the company.</a:t>
            </a:r>
          </a:p>
          <a:p>
            <a:r>
              <a:rPr lang="en-US" dirty="0"/>
              <a:t>For further context, see </a:t>
            </a:r>
            <a:r>
              <a:rPr lang="en-US" dirty="0" err="1"/>
              <a:t>Schneier’s</a:t>
            </a:r>
            <a:r>
              <a:rPr lang="en-US" dirty="0"/>
              <a:t> analysis in next slide.</a:t>
            </a:r>
          </a:p>
          <a:p>
            <a:endParaRPr lang="en-US" dirty="0"/>
          </a:p>
        </p:txBody>
      </p:sp>
    </p:spTree>
    <p:extLst>
      <p:ext uri="{BB962C8B-B14F-4D97-AF65-F5344CB8AC3E}">
        <p14:creationId xmlns:p14="http://schemas.microsoft.com/office/powerpoint/2010/main" val="3855125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Other attacks: Anthem, World Banking, Yahoo, Sony</a:t>
            </a:r>
          </a:p>
        </p:txBody>
      </p:sp>
      <p:sp>
        <p:nvSpPr>
          <p:cNvPr id="3" name="Content Placeholder 2"/>
          <p:cNvSpPr>
            <a:spLocks noGrp="1"/>
          </p:cNvSpPr>
          <p:nvPr>
            <p:ph idx="1"/>
          </p:nvPr>
        </p:nvSpPr>
        <p:spPr/>
        <p:txBody>
          <a:bodyPr>
            <a:normAutofit fontScale="25000" lnSpcReduction="20000"/>
          </a:bodyPr>
          <a:lstStyle/>
          <a:p>
            <a:r>
              <a:rPr lang="en-US" b="1" dirty="0"/>
              <a:t> </a:t>
            </a:r>
            <a:r>
              <a:rPr lang="en-US" dirty="0"/>
              <a:t> </a:t>
            </a:r>
          </a:p>
          <a:p>
            <a:r>
              <a:rPr lang="en-US" sz="6400" dirty="0"/>
              <a:t>[Ant15] Mathews, Anna Wilde. "</a:t>
            </a:r>
            <a:r>
              <a:rPr lang="en-US" sz="6400" b="1" dirty="0"/>
              <a:t>Anthem</a:t>
            </a:r>
            <a:r>
              <a:rPr lang="en-US" sz="6400" dirty="0"/>
              <a:t>: Hacked Database Included 78.8 Million People." </a:t>
            </a:r>
            <a:r>
              <a:rPr lang="en-US" sz="6400" i="1" dirty="0"/>
              <a:t>The Wall Street Journal</a:t>
            </a:r>
            <a:r>
              <a:rPr lang="en-US" sz="6400" dirty="0"/>
              <a:t>. Dow Jones &amp; Company, 2015. Web. 29 Dec. 2016.</a:t>
            </a:r>
          </a:p>
          <a:p>
            <a:r>
              <a:rPr lang="en-US" sz="6400" dirty="0"/>
              <a:t>[Ant16] "Insurance giant Anthem hit by massive data breach." </a:t>
            </a:r>
            <a:r>
              <a:rPr lang="en-US" sz="6400" i="1" dirty="0" err="1"/>
              <a:t>CNNMoney</a:t>
            </a:r>
            <a:r>
              <a:rPr lang="en-US" sz="6400" dirty="0"/>
              <a:t>. Cable News Network, </a:t>
            </a:r>
            <a:r>
              <a:rPr lang="en-US" sz="6400" dirty="0" err="1"/>
              <a:t>n.d.</a:t>
            </a:r>
            <a:r>
              <a:rPr lang="en-US" sz="6400" dirty="0"/>
              <a:t> Web. 29 Dec. 2016.</a:t>
            </a:r>
          </a:p>
          <a:p>
            <a:r>
              <a:rPr lang="en-US" sz="6400" dirty="0"/>
              <a:t>[WBk16] </a:t>
            </a:r>
            <a:r>
              <a:rPr lang="en-US" sz="6400" dirty="0" err="1"/>
              <a:t>Corkery</a:t>
            </a:r>
            <a:r>
              <a:rPr lang="en-US" sz="6400" dirty="0"/>
              <a:t>, Michael. "Hackers’ $81 Million Sneak Attack on </a:t>
            </a:r>
            <a:r>
              <a:rPr lang="en-US" sz="6400" b="1" dirty="0"/>
              <a:t>World Banking</a:t>
            </a:r>
            <a:r>
              <a:rPr lang="en-US" sz="6400" dirty="0"/>
              <a:t>." </a:t>
            </a:r>
            <a:r>
              <a:rPr lang="en-US" sz="6400" i="1" dirty="0"/>
              <a:t>The New York Times</a:t>
            </a:r>
            <a:r>
              <a:rPr lang="en-US" sz="6400" dirty="0"/>
              <a:t>. The New York Times, 2016. Web. 29 Dec. 2016.</a:t>
            </a:r>
          </a:p>
          <a:p>
            <a:r>
              <a:rPr lang="en-US" sz="6400" dirty="0"/>
              <a:t>[Yah16a] "Marissa Mayer declined to reset </a:t>
            </a:r>
            <a:r>
              <a:rPr lang="en-US" sz="6400" b="1" dirty="0"/>
              <a:t>Yahoo </a:t>
            </a:r>
            <a:r>
              <a:rPr lang="en-US" sz="6400" dirty="0"/>
              <a:t>users’ passwords 2 years ago." </a:t>
            </a:r>
            <a:r>
              <a:rPr lang="en-US" sz="6400" i="1" dirty="0"/>
              <a:t>Naked Security</a:t>
            </a:r>
            <a:r>
              <a:rPr lang="en-US" sz="6400" dirty="0"/>
              <a:t>. </a:t>
            </a:r>
            <a:r>
              <a:rPr lang="en-US" sz="6400" dirty="0" err="1"/>
              <a:t>N.p</a:t>
            </a:r>
            <a:r>
              <a:rPr lang="en-US" sz="6400" dirty="0"/>
              <a:t>., 2016. Web. 29 Dec. 2016. &lt;https://nakedsecurity.sophos.com/2016/09/28/marissa-mayer-declined-to-reset-yahoo-users-passwords-2-years-ago/?utm_source=Naked%2BSecurity%2B-%2BSophos%2BList&amp;%3Butm_campaign=b92c449beb-naked%252Bsecurity&amp;%3Butm_medium=email&amp;%3Butm_term=0_31623bb782-b92c449beb-455135885&gt;.</a:t>
            </a:r>
          </a:p>
          <a:p>
            <a:r>
              <a:rPr lang="en-US" sz="6400" dirty="0"/>
              <a:t>[Yah16b] </a:t>
            </a:r>
            <a:r>
              <a:rPr lang="en-US" sz="6400" dirty="0" err="1"/>
              <a:t>Perlroth</a:t>
            </a:r>
            <a:r>
              <a:rPr lang="en-US" sz="6400" dirty="0"/>
              <a:t>, Nicole, and </a:t>
            </a:r>
            <a:r>
              <a:rPr lang="en-US" sz="6400" dirty="0" err="1"/>
              <a:t>Vindu</a:t>
            </a:r>
            <a:r>
              <a:rPr lang="en-US" sz="6400" dirty="0"/>
              <a:t> </a:t>
            </a:r>
            <a:r>
              <a:rPr lang="en-US" sz="6400" dirty="0" err="1"/>
              <a:t>Goel</a:t>
            </a:r>
            <a:r>
              <a:rPr lang="en-US" sz="6400" dirty="0"/>
              <a:t>. "Defending Against Hackers Took a Back Seat at </a:t>
            </a:r>
            <a:r>
              <a:rPr lang="en-US" sz="6400" b="1" dirty="0"/>
              <a:t>Yahoo</a:t>
            </a:r>
            <a:r>
              <a:rPr lang="en-US" sz="6400" dirty="0"/>
              <a:t>, Insiders Say." </a:t>
            </a:r>
            <a:r>
              <a:rPr lang="en-US" sz="6400" i="1" dirty="0"/>
              <a:t>The New York Times</a:t>
            </a:r>
            <a:r>
              <a:rPr lang="en-US" sz="6400" dirty="0"/>
              <a:t>. The New York Times, 2016. Web. 29 Dec. 2016.</a:t>
            </a:r>
          </a:p>
          <a:p>
            <a:r>
              <a:rPr lang="en-US" sz="6400" dirty="0"/>
              <a:t>[Yah16c] https://www.facebook.com/CNBC. "How </a:t>
            </a:r>
            <a:r>
              <a:rPr lang="en-US" sz="6400" b="1" dirty="0"/>
              <a:t>Yahoo'</a:t>
            </a:r>
            <a:r>
              <a:rPr lang="en-US" sz="6400" dirty="0"/>
              <a:t>s massive data breach stacks up with the worst of all time." </a:t>
            </a:r>
            <a:r>
              <a:rPr lang="en-US" sz="6400" i="1" dirty="0"/>
              <a:t>CNBC</a:t>
            </a:r>
            <a:r>
              <a:rPr lang="en-US" sz="6400" dirty="0"/>
              <a:t>. CNBC, 2016. Web. 03 Jan. 2017. &lt;http://www.cnbc.com/2016/09/22/yahoo-data-breach-is-among-the-biggest-in-history.html&gt;.</a:t>
            </a:r>
          </a:p>
          <a:p>
            <a:r>
              <a:rPr lang="en-US" sz="6400" dirty="0"/>
              <a:t>[Yah17] https://arstechnica.com/tech-policy/2017/03/fbi-hints-that-hack-of-semi-privileged-</a:t>
            </a:r>
            <a:r>
              <a:rPr lang="en-US" sz="6400" b="1" dirty="0"/>
              <a:t>yahoo</a:t>
            </a:r>
            <a:r>
              <a:rPr lang="en-US" sz="6400" dirty="0"/>
              <a:t>-employee-led-to-massive-breach/</a:t>
            </a:r>
          </a:p>
          <a:p>
            <a:r>
              <a:rPr lang="en-US" sz="6400" dirty="0"/>
              <a:t>[Sony] </a:t>
            </a:r>
            <a:r>
              <a:rPr lang="en-US" sz="6400" u="sng" dirty="0">
                <a:hlinkClick r:id="rId2" action="ppaction://hlinkfile"/>
              </a:rPr>
              <a:t>http</a:t>
            </a:r>
            <a:r>
              <a:rPr lang="en-US" sz="6400" u="sng" dirty="0">
                <a:hlinkClick r:id="rId3"/>
              </a:rPr>
              <a:t>://en.wikipedia.org/wiki/</a:t>
            </a:r>
            <a:r>
              <a:rPr lang="en-US" sz="6400" b="1" u="sng" dirty="0">
                <a:hlinkClick r:id="rId3"/>
              </a:rPr>
              <a:t>Sony</a:t>
            </a:r>
            <a:r>
              <a:rPr lang="en-US" sz="6400" u="sng" dirty="0">
                <a:hlinkClick r:id="rId3"/>
              </a:rPr>
              <a:t>_Pictures_Entertainment_hack</a:t>
            </a:r>
            <a:endParaRPr lang="en-US" sz="6400" dirty="0"/>
          </a:p>
          <a:p>
            <a:r>
              <a:rPr lang="en-US" sz="6400" u="sng" dirty="0">
                <a:hlinkClick r:id="rId4"/>
              </a:rPr>
              <a:t>http://www.vanityfair.com/hollywood/2015/02/</a:t>
            </a:r>
            <a:r>
              <a:rPr lang="en-US" sz="6400" b="1" u="sng" dirty="0">
                <a:hlinkClick r:id="rId4"/>
              </a:rPr>
              <a:t>sony</a:t>
            </a:r>
            <a:r>
              <a:rPr lang="en-US" sz="6400" u="sng" dirty="0">
                <a:hlinkClick r:id="rId4"/>
              </a:rPr>
              <a:t>-hacking-seth-rogen-evan-goldberg</a:t>
            </a:r>
            <a:endParaRPr lang="en-US" sz="6400" dirty="0"/>
          </a:p>
          <a:p>
            <a:r>
              <a:rPr lang="en-US" sz="6400" dirty="0"/>
              <a:t>http://www.businessinsider.com/how-the-hackers-broke-into-</a:t>
            </a:r>
            <a:r>
              <a:rPr lang="en-US" sz="6400" b="1" dirty="0"/>
              <a:t>sony-</a:t>
            </a:r>
            <a:r>
              <a:rPr lang="en-US" sz="6400" dirty="0"/>
              <a:t>2014-12</a:t>
            </a:r>
          </a:p>
          <a:p>
            <a:pPr marL="0" indent="0">
              <a:buNone/>
            </a:pPr>
            <a:endParaRPr lang="en-US" sz="8000" dirty="0"/>
          </a:p>
          <a:p>
            <a:endParaRPr lang="en-US" dirty="0"/>
          </a:p>
        </p:txBody>
      </p:sp>
    </p:spTree>
    <p:extLst>
      <p:ext uri="{BB962C8B-B14F-4D97-AF65-F5344CB8AC3E}">
        <p14:creationId xmlns:p14="http://schemas.microsoft.com/office/powerpoint/2010/main" val="71981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 y="838200"/>
            <a:ext cx="1144925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981200" y="274638"/>
            <a:ext cx="8229600" cy="715962"/>
          </a:xfrm>
        </p:spPr>
        <p:txBody>
          <a:bodyPr>
            <a:normAutofit/>
          </a:bodyPr>
          <a:lstStyle/>
          <a:p>
            <a:r>
              <a:rPr lang="en-US" sz="2400" dirty="0"/>
              <a:t>Sony attack sequence</a:t>
            </a:r>
          </a:p>
        </p:txBody>
      </p:sp>
    </p:spTree>
    <p:extLst>
      <p:ext uri="{BB962C8B-B14F-4D97-AF65-F5344CB8AC3E}">
        <p14:creationId xmlns:p14="http://schemas.microsoft.com/office/powerpoint/2010/main" val="526866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this unavoidable?</a:t>
            </a:r>
          </a:p>
        </p:txBody>
      </p:sp>
      <p:sp>
        <p:nvSpPr>
          <p:cNvPr id="3" name="Content Placeholder 2"/>
          <p:cNvSpPr>
            <a:spLocks noGrp="1"/>
          </p:cNvSpPr>
          <p:nvPr>
            <p:ph idx="1"/>
          </p:nvPr>
        </p:nvSpPr>
        <p:spPr/>
        <p:txBody>
          <a:bodyPr>
            <a:normAutofit lnSpcReduction="10000"/>
          </a:bodyPr>
          <a:lstStyle/>
          <a:p>
            <a:r>
              <a:rPr lang="en-US" dirty="0"/>
              <a:t>Use of zero-day attack could not have been protected</a:t>
            </a:r>
          </a:p>
          <a:p>
            <a:r>
              <a:rPr lang="en-US" dirty="0"/>
              <a:t>No physical control, hackers got into building</a:t>
            </a:r>
          </a:p>
          <a:p>
            <a:r>
              <a:rPr lang="en-US" dirty="0"/>
              <a:t>Phishing can be stopped by user training</a:t>
            </a:r>
          </a:p>
          <a:p>
            <a:r>
              <a:rPr lang="en-US" dirty="0"/>
              <a:t>Database servers should have had authentication and authorization systems and have critical fields encrypted</a:t>
            </a:r>
          </a:p>
          <a:p>
            <a:r>
              <a:rPr lang="en-US" dirty="0"/>
              <a:t>Password files should have been encrypted</a:t>
            </a:r>
          </a:p>
          <a:p>
            <a:r>
              <a:rPr lang="en-US" dirty="0"/>
              <a:t>Mail servers should have had all emails encrypted</a:t>
            </a:r>
          </a:p>
          <a:p>
            <a:r>
              <a:rPr lang="en-US" dirty="0"/>
              <a:t>No filter of mail in the firewall  (mail to many places from hackers)</a:t>
            </a:r>
          </a:p>
          <a:p>
            <a:r>
              <a:rPr lang="en-US" b="1" dirty="0"/>
              <a:t>No defense in depth</a:t>
            </a:r>
            <a:r>
              <a:rPr lang="en-US" dirty="0"/>
              <a:t>, everything collapses after the hackers get in</a:t>
            </a:r>
          </a:p>
        </p:txBody>
      </p:sp>
    </p:spTree>
    <p:extLst>
      <p:ext uri="{BB962C8B-B14F-4D97-AF65-F5344CB8AC3E}">
        <p14:creationId xmlns:p14="http://schemas.microsoft.com/office/powerpoint/2010/main" val="3910062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Equifax breach</a:t>
            </a:r>
          </a:p>
        </p:txBody>
      </p:sp>
      <p:sp>
        <p:nvSpPr>
          <p:cNvPr id="3" name="Content Placeholder 2"/>
          <p:cNvSpPr>
            <a:spLocks noGrp="1"/>
          </p:cNvSpPr>
          <p:nvPr>
            <p:ph idx="1"/>
          </p:nvPr>
        </p:nvSpPr>
        <p:spPr/>
        <p:txBody>
          <a:bodyPr/>
          <a:lstStyle/>
          <a:p>
            <a:r>
              <a:rPr lang="en-US" dirty="0"/>
              <a:t>Also very incompetent managers, the CEO was fired too, they had no CSO</a:t>
            </a:r>
          </a:p>
          <a:p>
            <a:r>
              <a:rPr lang="en-US" dirty="0"/>
              <a:t>Damage was much smaller, reaching only the company itself</a:t>
            </a:r>
          </a:p>
          <a:p>
            <a:r>
              <a:rPr lang="en-US" dirty="0"/>
              <a:t>Their employees records were exposed. The company films were stolen, their employees emails were exposed. </a:t>
            </a:r>
          </a:p>
          <a:p>
            <a:r>
              <a:rPr lang="en-US" dirty="0"/>
              <a:t>Equifax obviously required a higher level of protection because they had sensitive data about many people</a:t>
            </a:r>
          </a:p>
          <a:p>
            <a:endParaRPr lang="en-US" dirty="0"/>
          </a:p>
        </p:txBody>
      </p:sp>
    </p:spTree>
    <p:extLst>
      <p:ext uri="{BB962C8B-B14F-4D97-AF65-F5344CB8AC3E}">
        <p14:creationId xmlns:p14="http://schemas.microsoft.com/office/powerpoint/2010/main" val="2781412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72273"/>
          </a:xfrm>
        </p:spPr>
        <p:txBody>
          <a:bodyPr>
            <a:normAutofit fontScale="90000"/>
          </a:bodyPr>
          <a:lstStyle/>
          <a:p>
            <a:r>
              <a:rPr lang="en-US" dirty="0"/>
              <a:t>IRS attack</a:t>
            </a:r>
            <a:br>
              <a:rPr lang="en-US" dirty="0"/>
            </a:br>
            <a:endParaRPr lang="en-US" dirty="0"/>
          </a:p>
        </p:txBody>
      </p:sp>
      <p:pic>
        <p:nvPicPr>
          <p:cNvPr id="5" name="Picture 4"/>
          <p:cNvPicPr>
            <a:picLocks noChangeAspect="1"/>
          </p:cNvPicPr>
          <p:nvPr/>
        </p:nvPicPr>
        <p:blipFill>
          <a:blip r:embed="rId4"/>
          <a:stretch>
            <a:fillRect/>
          </a:stretch>
        </p:blipFill>
        <p:spPr>
          <a:xfrm>
            <a:off x="1148953" y="646511"/>
            <a:ext cx="9894094" cy="556498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75399294"/>
      </p:ext>
    </p:extLst>
  </p:cSld>
  <p:clrMapOvr>
    <a:masterClrMapping/>
  </p:clrMapOvr>
  <mc:AlternateContent xmlns:mc="http://schemas.openxmlformats.org/markup-compatibility/2006" xmlns:p14="http://schemas.microsoft.com/office/powerpoint/2010/main">
    <mc:Choice Requires="p14">
      <p:transition spd="slow" p14:dur="2000" advTm="24285"/>
    </mc:Choice>
    <mc:Fallback xmlns="">
      <p:transition spd="slow" advTm="2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IRS attack of 2015</a:t>
            </a:r>
          </a:p>
        </p:txBody>
      </p:sp>
      <p:sp>
        <p:nvSpPr>
          <p:cNvPr id="3" name="Content Placeholder 2"/>
          <p:cNvSpPr>
            <a:spLocks noGrp="1"/>
          </p:cNvSpPr>
          <p:nvPr>
            <p:ph idx="1"/>
          </p:nvPr>
        </p:nvSpPr>
        <p:spPr/>
        <p:txBody>
          <a:bodyPr>
            <a:normAutofit fontScale="85000" lnSpcReduction="10000"/>
          </a:bodyPr>
          <a:lstStyle/>
          <a:p>
            <a:r>
              <a:rPr lang="en-US" dirty="0"/>
              <a:t>More than 700,000 social security numbers and other sensitive information may have been stolen.</a:t>
            </a:r>
          </a:p>
          <a:p>
            <a:r>
              <a:rPr lang="en-US" dirty="0"/>
              <a:t>To access their past returns taxpayers authenticate themselves to the IRS. Passwords and secret questions are easy to get or to guess. Educate taxpayers.</a:t>
            </a:r>
          </a:p>
          <a:p>
            <a:r>
              <a:rPr lang="en-US" dirty="0"/>
              <a:t>The IRS said hackers used personal information gathered from other online sources - like bank accounts - to answer personal identity questions on the "Get Transcript" forms. One possible culprit is the IRS-approved tax preparers. According to an audit conducted by the non-profit online trust alliance, six out of 13 IRS-approved companies failed at providing adequate security to customers.</a:t>
            </a:r>
          </a:p>
          <a:p>
            <a:r>
              <a:rPr lang="en-US" dirty="0"/>
              <a:t>Use better authentication, i.e. two or multifactor authentication with different media. Hackers cannot get individuals’ returns if they fail this step.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07181173"/>
      </p:ext>
    </p:extLst>
  </p:cSld>
  <p:clrMapOvr>
    <a:masterClrMapping/>
  </p:clrMapOvr>
  <mc:AlternateContent xmlns:mc="http://schemas.openxmlformats.org/markup-compatibility/2006" xmlns:p14="http://schemas.microsoft.com/office/powerpoint/2010/main">
    <mc:Choice Requires="p14">
      <p:transition spd="slow" p14:dur="2000" advTm="35445"/>
    </mc:Choice>
    <mc:Fallback xmlns="">
      <p:transition spd="slow" advTm="35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multi-factor authentications are weak</a:t>
            </a:r>
          </a:p>
        </p:txBody>
      </p:sp>
      <p:sp>
        <p:nvSpPr>
          <p:cNvPr id="3" name="Content Placeholder 2"/>
          <p:cNvSpPr>
            <a:spLocks noGrp="1"/>
          </p:cNvSpPr>
          <p:nvPr>
            <p:ph idx="1"/>
          </p:nvPr>
        </p:nvSpPr>
        <p:spPr/>
        <p:txBody>
          <a:bodyPr>
            <a:normAutofit fontScale="92500" lnSpcReduction="10000"/>
          </a:bodyPr>
          <a:lstStyle/>
          <a:p>
            <a:r>
              <a:rPr lang="en-US" dirty="0"/>
              <a:t>The IRS incident is but the latest example of a hack that could have been prevented with two-factor authentication (TFA): combining something you know (a password or PIN) with something you have (a phone or security token). </a:t>
            </a:r>
          </a:p>
          <a:p>
            <a:r>
              <a:rPr lang="en-US" dirty="0"/>
              <a:t>Most hacks have involved guessing weak passwords using a dictionary attack, statistical analysis, or lists of popular (and weak) passwords. </a:t>
            </a:r>
          </a:p>
          <a:p>
            <a:r>
              <a:rPr lang="en-US" dirty="0"/>
              <a:t>But the IRS attack exposed another flaw in common authentication schemes, reliance on personally identifiable information for access or password recovery.</a:t>
            </a:r>
          </a:p>
          <a:p>
            <a:r>
              <a:rPr lang="en-US" dirty="0"/>
              <a:t>The IRS attack combined a step using </a:t>
            </a:r>
            <a:r>
              <a:rPr lang="en-US" dirty="0" err="1"/>
              <a:t>Name,SSN</a:t>
            </a:r>
            <a:r>
              <a:rPr lang="en-US" dirty="0"/>
              <a:t>, </a:t>
            </a:r>
            <a:r>
              <a:rPr lang="en-US" dirty="0" err="1"/>
              <a:t>DoB</a:t>
            </a:r>
            <a:r>
              <a:rPr lang="en-US" dirty="0"/>
              <a:t>, and Filing Status with another step of personal questions selected by the taxpayers.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512877"/>
      </p:ext>
    </p:extLst>
  </p:cSld>
  <p:clrMapOvr>
    <a:masterClrMapping/>
  </p:clrMapOvr>
  <mc:AlternateContent xmlns:mc="http://schemas.openxmlformats.org/markup-compatibility/2006" xmlns:p14="http://schemas.microsoft.com/office/powerpoint/2010/main">
    <mc:Choice Requires="p14">
      <p:transition spd="slow" p14:dur="2000" advTm="10818"/>
    </mc:Choice>
    <mc:Fallback xmlns="">
      <p:transition spd="slow" advTm="1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 questions</a:t>
            </a:r>
          </a:p>
        </p:txBody>
      </p:sp>
      <p:sp>
        <p:nvSpPr>
          <p:cNvPr id="3" name="Content Placeholder 2"/>
          <p:cNvSpPr>
            <a:spLocks noGrp="1"/>
          </p:cNvSpPr>
          <p:nvPr>
            <p:ph idx="1"/>
          </p:nvPr>
        </p:nvSpPr>
        <p:spPr/>
        <p:txBody>
          <a:bodyPr>
            <a:normAutofit fontScale="92500" lnSpcReduction="20000"/>
          </a:bodyPr>
          <a:lstStyle/>
          <a:p>
            <a:r>
              <a:rPr lang="en-US" dirty="0"/>
              <a:t>Although the IRS attackers appear to have gained IDs in other ways, such as purchasing a </a:t>
            </a:r>
            <a:r>
              <a:rPr lang="en-US" dirty="0" err="1">
                <a:hlinkClick r:id="rId4"/>
              </a:rPr>
              <a:t>Fullz</a:t>
            </a:r>
            <a:r>
              <a:rPr lang="en-US" dirty="0">
                <a:hlinkClick r:id="rId4"/>
              </a:rPr>
              <a:t> Dump</a:t>
            </a:r>
            <a:r>
              <a:rPr lang="en-US" dirty="0"/>
              <a:t>, researchers </a:t>
            </a:r>
            <a:r>
              <a:rPr lang="en-US" dirty="0" err="1"/>
              <a:t>at</a:t>
            </a:r>
            <a:r>
              <a:rPr lang="en-US" dirty="0" err="1">
                <a:hlinkClick r:id="rId5"/>
              </a:rPr>
              <a:t>Google</a:t>
            </a:r>
            <a:r>
              <a:rPr lang="en-US" dirty="0"/>
              <a:t> </a:t>
            </a:r>
            <a:r>
              <a:rPr lang="en-US" b="1" dirty="0">
                <a:hlinkClick r:id="rId5"/>
              </a:rPr>
              <a:t>GOOGL +0.75%</a:t>
            </a:r>
            <a:r>
              <a:rPr lang="en-US" dirty="0"/>
              <a:t> have discovered how easily password recovery questions can be guessed. They found answers  ”</a:t>
            </a:r>
            <a:r>
              <a:rPr lang="en-US" dirty="0">
                <a:hlinkClick r:id="rId6"/>
              </a:rPr>
              <a:t>contain commonly known or publicly available information, or are in a small set of possible answers for cultural reasons</a:t>
            </a:r>
            <a:r>
              <a:rPr lang="en-US" dirty="0"/>
              <a:t>,” allowing the team to correctly guess challenge questions with surprising frequency. For example, there’s a one-out-of-five chance of matching an English-speaker’s favorite food (pizza) or a 12% chance of getting a Korean’s place of birth on the first try (the full research report can be </a:t>
            </a:r>
            <a:r>
              <a:rPr lang="en-US" u="sng" dirty="0">
                <a:hlinkClick r:id="rId7"/>
              </a:rPr>
              <a:t>found here</a:t>
            </a:r>
            <a:r>
              <a:rPr lang="en-US" dirty="0"/>
              <a:t>). </a:t>
            </a:r>
          </a:p>
          <a:p>
            <a:r>
              <a:rPr lang="en-US" dirty="0"/>
              <a:t>Even when users attempt to spoof identity thieves it backfires. Google “found that 37% of people intentionally provide false answers to their questions thinking this will make them harder to guess. However, this ends up backfiring because people choose the same (false) answers, and actually increase the likelihood that an attacker can break 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9691307"/>
      </p:ext>
    </p:extLst>
  </p:cSld>
  <p:clrMapOvr>
    <a:masterClrMapping/>
  </p:clrMapOvr>
  <mc:AlternateContent xmlns:mc="http://schemas.openxmlformats.org/markup-compatibility/2006" xmlns:p14="http://schemas.microsoft.com/office/powerpoint/2010/main">
    <mc:Choice Requires="p14">
      <p:transition spd="slow" p14:dur="2000" advTm="17540"/>
    </mc:Choice>
    <mc:Fallback xmlns="">
      <p:transition spd="slow" advTm="17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1500" dirty="0"/>
              <a:t/>
            </a:r>
            <a:br>
              <a:rPr lang="en-US" sz="1500" dirty="0"/>
            </a:br>
            <a:r>
              <a:rPr lang="en-US" sz="2400" dirty="0"/>
              <a:t>References</a:t>
            </a:r>
          </a:p>
        </p:txBody>
      </p:sp>
      <p:sp>
        <p:nvSpPr>
          <p:cNvPr id="3" name="Content Placeholder 2"/>
          <p:cNvSpPr>
            <a:spLocks noGrp="1"/>
          </p:cNvSpPr>
          <p:nvPr>
            <p:ph idx="1"/>
          </p:nvPr>
        </p:nvSpPr>
        <p:spPr/>
        <p:txBody>
          <a:bodyPr>
            <a:normAutofit fontScale="70000" lnSpcReduction="20000"/>
          </a:bodyPr>
          <a:lstStyle/>
          <a:p>
            <a:r>
              <a:rPr lang="en-US" dirty="0">
                <a:hlinkClick r:id="rId4"/>
              </a:rPr>
              <a:t>http://qz.com/445233/inside-the-irss-massive-data-breach/</a:t>
            </a:r>
            <a:endParaRPr lang="en-US" dirty="0"/>
          </a:p>
          <a:p>
            <a:r>
              <a:rPr lang="en-US" dirty="0">
                <a:hlinkClick r:id="rId5"/>
              </a:rPr>
              <a:t>http://www.nextgov.com/cybersecurity/2015/08/inside-massive-irs-data-breach/119666/</a:t>
            </a:r>
            <a:endParaRPr lang="en-US" dirty="0"/>
          </a:p>
          <a:p>
            <a:r>
              <a:rPr lang="en-US" dirty="0">
                <a:hlinkClick r:id="rId6"/>
              </a:rPr>
              <a:t>http://www.irs.gov/uac/Newsroom/IRS-Statement-on-the-Get-Transcript-Application</a:t>
            </a:r>
            <a:endParaRPr lang="en-US" dirty="0"/>
          </a:p>
          <a:p>
            <a:r>
              <a:rPr lang="en-US" u="sng" dirty="0">
                <a:hlinkClick r:id="rId7"/>
              </a:rPr>
              <a:t>http://www.forbes.com/sites/kurtmarko/2015/05/27/irs-hack_fido-leadership/</a:t>
            </a:r>
            <a:endParaRPr lang="en-US" u="sng" dirty="0"/>
          </a:p>
          <a:p>
            <a:r>
              <a:rPr lang="en-US" u="sng" dirty="0">
                <a:hlinkClick r:id="rId8"/>
              </a:rPr>
              <a:t>http://blogs.wsj.com/briefly/2015/05/27/5-questions-about-the-irs-data-breach/</a:t>
            </a:r>
            <a:endParaRPr lang="en-US" dirty="0"/>
          </a:p>
          <a:p>
            <a:r>
              <a:rPr lang="en-US" u="sng" dirty="0">
                <a:hlinkClick r:id="rId9"/>
              </a:rPr>
              <a:t>http://www.irs.gov/uac/Newsroom/Get-Transcript-Application-Questions-and-Answers</a:t>
            </a:r>
            <a:endParaRPr lang="en-US" dirty="0"/>
          </a:p>
          <a:p>
            <a:r>
              <a:rPr lang="en-US" u="sng" dirty="0">
                <a:hlinkClick r:id="rId6"/>
              </a:rPr>
              <a:t>http://www.irs.gov/uac/Newsroom/IRS-Statement-on-the-Get-Transcript-Application</a:t>
            </a:r>
            <a:endParaRPr lang="en-US" dirty="0"/>
          </a:p>
          <a:p>
            <a:r>
              <a:rPr lang="en-US" u="sng" dirty="0">
                <a:hlinkClick r:id="rId10"/>
              </a:rPr>
              <a:t>http://www.irs.gov/uac/Newsroom/Additional-IRS-Statement-on-the-Get-Transcript-Incident</a:t>
            </a:r>
            <a:endParaRPr lang="en-US" dirty="0"/>
          </a:p>
          <a:p>
            <a:r>
              <a:rPr lang="en-US" dirty="0">
                <a:hlinkClick r:id="rId11"/>
              </a:rPr>
              <a:t>http://www.irs.gov/uac/Written-Testimony-of-Commissioner-Koskinen-on-Unauthorized-Attempts-to-Access-Taxpayer-Data-before-Senate-Finance-Committee</a:t>
            </a:r>
            <a:endParaRPr lang="en-US" dirty="0"/>
          </a:p>
          <a:p>
            <a:r>
              <a:rPr lang="en-US" dirty="0">
                <a:hlinkClick r:id="rId12"/>
              </a:rPr>
              <a:t>https://nakedsecurity.sophos.com/2015/08/18/irs-estimate-of-stolen-tax-records-balloons-to-over-300000/</a:t>
            </a:r>
            <a:endParaRPr lang="en-US" dirty="0"/>
          </a:p>
          <a:p>
            <a:pPr marL="0" indent="0">
              <a:buNone/>
            </a:pPr>
            <a:endParaRPr lang="en-US" dirty="0"/>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42400469"/>
      </p:ext>
    </p:extLst>
  </p:cSld>
  <p:clrMapOvr>
    <a:masterClrMapping/>
  </p:clrMapOvr>
  <mc:AlternateContent xmlns:mc="http://schemas.openxmlformats.org/markup-compatibility/2006" xmlns:p14="http://schemas.microsoft.com/office/powerpoint/2010/main">
    <mc:Choice Requires="p14">
      <p:transition spd="slow" p14:dur="2000" advTm="2881"/>
    </mc:Choice>
    <mc:Fallback xmlns="">
      <p:transition spd="slow" advTm="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164F-2302-4A2D-82E0-69A27CF76035}"/>
              </a:ext>
            </a:extLst>
          </p:cNvPr>
          <p:cNvSpPr>
            <a:spLocks noGrp="1"/>
          </p:cNvSpPr>
          <p:nvPr>
            <p:ph type="title"/>
          </p:nvPr>
        </p:nvSpPr>
        <p:spPr/>
        <p:txBody>
          <a:bodyPr/>
          <a:lstStyle/>
          <a:p>
            <a:r>
              <a:rPr lang="en-US" dirty="0"/>
              <a:t>Pentagon data leak</a:t>
            </a:r>
          </a:p>
        </p:txBody>
      </p:sp>
      <p:sp>
        <p:nvSpPr>
          <p:cNvPr id="3" name="Content Placeholder 2">
            <a:extLst>
              <a:ext uri="{FF2B5EF4-FFF2-40B4-BE49-F238E27FC236}">
                <a16:creationId xmlns:a16="http://schemas.microsoft.com/office/drawing/2014/main" id="{BC0123A3-B90D-4C6A-BE6B-F3EC6EDC3420}"/>
              </a:ext>
            </a:extLst>
          </p:cNvPr>
          <p:cNvSpPr>
            <a:spLocks noGrp="1"/>
          </p:cNvSpPr>
          <p:nvPr>
            <p:ph idx="1"/>
          </p:nvPr>
        </p:nvSpPr>
        <p:spPr/>
        <p:txBody>
          <a:bodyPr>
            <a:normAutofit fontScale="70000" lnSpcReduction="20000"/>
          </a:bodyPr>
          <a:lstStyle/>
          <a:p>
            <a:r>
              <a:rPr lang="en-US" b="1" dirty="0"/>
              <a:t>Unprotected Pentagon Database Stored 1.8 Billion Internet Posts</a:t>
            </a:r>
            <a:br>
              <a:rPr lang="en-US" b="1" dirty="0"/>
            </a:br>
            <a:r>
              <a:rPr lang="en-US" dirty="0"/>
              <a:t>By </a:t>
            </a:r>
            <a:r>
              <a:rPr lang="en-US" u="sng" dirty="0">
                <a:hlinkClick r:id="rId2"/>
              </a:rPr>
              <a:t>Eduard Kovacs</a:t>
            </a:r>
            <a:r>
              <a:rPr lang="en-US" dirty="0"/>
              <a:t> on November 20, 2017 </a:t>
            </a:r>
            <a:br>
              <a:rPr lang="en-US" dirty="0"/>
            </a:br>
            <a:r>
              <a:rPr lang="en-US" u="sng" dirty="0">
                <a:hlinkClick r:id="rId3"/>
              </a:rPr>
              <a:t>http://www.securityweek.com/unprotected-pentagon-database-stored-18-billion-internet-posts</a:t>
            </a:r>
            <a:endParaRPr lang="en-US" dirty="0"/>
          </a:p>
          <a:p>
            <a:pPr lvl="0"/>
            <a:r>
              <a:rPr lang="en-US" b="1" dirty="0"/>
              <a:t>Researchers have found an unprotected database storing 1.8 billion posts collected from social media services, news websites and forums by a contractor for the U.S. Department of Defense.</a:t>
            </a:r>
            <a:endParaRPr lang="en-US" dirty="0"/>
          </a:p>
          <a:p>
            <a:pPr lvl="0"/>
            <a:r>
              <a:rPr lang="en-US" dirty="0"/>
              <a:t>The data was discovered on September 6 by Chris Vickery, director of risk research at cyber resilience firm </a:t>
            </a:r>
            <a:r>
              <a:rPr lang="en-US" dirty="0" err="1"/>
              <a:t>UpGuard</a:t>
            </a:r>
            <a:r>
              <a:rPr lang="en-US" dirty="0"/>
              <a:t>, inside an AWS S3 storage bucket that was accessible to any user with an AWS account.</a:t>
            </a:r>
          </a:p>
          <a:p>
            <a:pPr lvl="0"/>
            <a:r>
              <a:rPr lang="en-US" dirty="0"/>
              <a:t>Based on the names of the subdomains storing it, the information appears to have been collected for the U.S. Central Command (CENTCOM) and the U.S. Pacific Command (PACOM), unified combatant commands of the Department of Defense.</a:t>
            </a:r>
          </a:p>
          <a:p>
            <a:pPr lvl="0"/>
            <a:r>
              <a:rPr lang="en-US" dirty="0"/>
              <a:t>This is not the first time </a:t>
            </a:r>
            <a:r>
              <a:rPr lang="en-US" dirty="0" err="1"/>
              <a:t>UpGuard</a:t>
            </a:r>
            <a:r>
              <a:rPr lang="en-US" dirty="0"/>
              <a:t> has found an </a:t>
            </a:r>
            <a:r>
              <a:rPr lang="en-US" b="1" dirty="0"/>
              <a:t>unprotected AWS S3 bucket </a:t>
            </a:r>
            <a:r>
              <a:rPr lang="en-US" dirty="0"/>
              <a:t>storing data belonging to a high profile organization. In the past months, the company discovered similar leaks tied to </a:t>
            </a:r>
            <a:r>
              <a:rPr lang="en-US" u="sng" dirty="0">
                <a:hlinkClick r:id="rId4"/>
              </a:rPr>
              <a:t>Accenture</a:t>
            </a:r>
            <a:r>
              <a:rPr lang="en-US" dirty="0"/>
              <a:t>, the</a:t>
            </a:r>
            <a:r>
              <a:rPr lang="en-US" u="sng" dirty="0">
                <a:hlinkClick r:id="rId5"/>
              </a:rPr>
              <a:t> U.S. Republican Party</a:t>
            </a:r>
            <a:r>
              <a:rPr lang="en-US" dirty="0"/>
              <a:t>, </a:t>
            </a:r>
            <a:r>
              <a:rPr lang="en-US" u="sng" dirty="0" err="1">
                <a:hlinkClick r:id="rId6"/>
              </a:rPr>
              <a:t>TigerSwan</a:t>
            </a:r>
            <a:r>
              <a:rPr lang="en-US" dirty="0"/>
              <a:t>, </a:t>
            </a:r>
            <a:r>
              <a:rPr lang="en-US" u="sng" dirty="0">
                <a:hlinkClick r:id="rId7"/>
              </a:rPr>
              <a:t>Verizon</a:t>
            </a:r>
            <a:r>
              <a:rPr lang="en-US" dirty="0"/>
              <a:t>, and the </a:t>
            </a:r>
            <a:r>
              <a:rPr lang="en-US" u="sng" dirty="0">
                <a:hlinkClick r:id="rId8"/>
              </a:rPr>
              <a:t>U.S. military</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71537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Equifax data breach   </a:t>
            </a:r>
            <a:r>
              <a:rPr lang="en-US" sz="2800" dirty="0"/>
              <a:t>Bruce </a:t>
            </a:r>
            <a:r>
              <a:rPr lang="en-US" sz="2800" dirty="0" err="1"/>
              <a:t>Schneier</a:t>
            </a:r>
            <a:r>
              <a:rPr lang="en-US" dirty="0"/>
              <a:t/>
            </a:r>
            <a:br>
              <a:rPr lang="en-US" dirty="0"/>
            </a:br>
            <a:r>
              <a:rPr lang="en-US" sz="2200" dirty="0"/>
              <a:t>https://www.schneier.com/blog/archives/2017/09/on_the_equifax_.html</a:t>
            </a:r>
          </a:p>
        </p:txBody>
      </p:sp>
      <p:sp>
        <p:nvSpPr>
          <p:cNvPr id="3" name="Content Placeholder 2"/>
          <p:cNvSpPr>
            <a:spLocks noGrp="1"/>
          </p:cNvSpPr>
          <p:nvPr>
            <p:ph idx="1"/>
          </p:nvPr>
        </p:nvSpPr>
        <p:spPr/>
        <p:txBody>
          <a:bodyPr>
            <a:normAutofit fontScale="25000" lnSpcReduction="20000"/>
          </a:bodyPr>
          <a:lstStyle/>
          <a:p>
            <a:pPr marL="0" indent="0">
              <a:buNone/>
            </a:pPr>
            <a:endParaRPr lang="en-US" b="1" dirty="0"/>
          </a:p>
          <a:p>
            <a:r>
              <a:rPr lang="en-US" sz="7200" dirty="0"/>
              <a:t>Last Thursday, Equifax </a:t>
            </a:r>
            <a:r>
              <a:rPr lang="en-US" sz="7200" u="sng" dirty="0">
                <a:hlinkClick r:id="rId2"/>
              </a:rPr>
              <a:t>reported a data breach</a:t>
            </a:r>
            <a:r>
              <a:rPr lang="en-US" sz="7200" dirty="0"/>
              <a:t> that affects 143 million US customers, about 44% of the population. It's an extremely serious breach; hackers got access to full names, Social Security numbers, birth dates, addresses, driver's license numbers -- exactly the sort of information criminals can use to impersonate victims to banks, credit card companies, insurance companies, and other businesses vulnerable to fraud.</a:t>
            </a:r>
          </a:p>
          <a:p>
            <a:r>
              <a:rPr lang="en-US" sz="7200" dirty="0"/>
              <a:t>Many </a:t>
            </a:r>
            <a:r>
              <a:rPr lang="en-US" sz="7200" u="sng" dirty="0">
                <a:hlinkClick r:id="rId3"/>
              </a:rPr>
              <a:t>sites</a:t>
            </a:r>
            <a:r>
              <a:rPr lang="en-US" sz="7200" dirty="0"/>
              <a:t> posted </a:t>
            </a:r>
            <a:r>
              <a:rPr lang="en-US" sz="7200" u="sng" dirty="0">
                <a:hlinkClick r:id="rId4"/>
              </a:rPr>
              <a:t>guides</a:t>
            </a:r>
            <a:r>
              <a:rPr lang="en-US" sz="7200" dirty="0"/>
              <a:t> to protecting yourself now that it's happened. But if you want to prevent this kind of thing from happening again, </a:t>
            </a:r>
            <a:r>
              <a:rPr lang="en-US" sz="7200" b="1" dirty="0"/>
              <a:t>your only solution is government regulation </a:t>
            </a:r>
            <a:r>
              <a:rPr lang="en-US" sz="7200" dirty="0"/>
              <a:t>(as </a:t>
            </a:r>
            <a:r>
              <a:rPr lang="en-US" sz="7200" u="sng" dirty="0">
                <a:hlinkClick r:id="rId5"/>
              </a:rPr>
              <a:t>unlikely</a:t>
            </a:r>
            <a:r>
              <a:rPr lang="en-US" sz="7200" dirty="0"/>
              <a:t> as that may be at the moment).</a:t>
            </a:r>
          </a:p>
          <a:p>
            <a:r>
              <a:rPr lang="en-US" sz="7200" dirty="0"/>
              <a:t>The market can't fix this. Markets work because buyers choose between sellers, and sellers compete for buyers. In case you didn't notice, you're not Equifax's customer. You're its product.</a:t>
            </a:r>
          </a:p>
          <a:p>
            <a:r>
              <a:rPr lang="en-US" sz="7200" dirty="0"/>
              <a:t>This happened because your personal information is valuable, and Equifax is in the business of </a:t>
            </a:r>
            <a:r>
              <a:rPr lang="en-US" sz="7200" u="sng" dirty="0">
                <a:hlinkClick r:id="rId6"/>
              </a:rPr>
              <a:t>selling it</a:t>
            </a:r>
            <a:r>
              <a:rPr lang="en-US" sz="7200" dirty="0"/>
              <a:t>. The company is much more than a credit reporting agency. It's a data broker. It collects information about all of us, analyzes it all, and then sells those insights.</a:t>
            </a:r>
          </a:p>
          <a:p>
            <a:r>
              <a:rPr lang="en-US" sz="7200" dirty="0"/>
              <a:t>Its customers are people and organizations who want to buy information: banks looking to lend you money, landlords deciding whether to rent you an apartment, employers deciding whether to hire you, companies trying to figure out whether you'd be a profitable customer -- everyone who wants to sell you something, even governments.</a:t>
            </a:r>
          </a:p>
          <a:p>
            <a:r>
              <a:rPr lang="en-US" sz="7200" dirty="0" err="1"/>
              <a:t>Schneier</a:t>
            </a:r>
            <a:r>
              <a:rPr lang="en-US" sz="7200" dirty="0"/>
              <a:t>: If you don't like how careless Equifax was with your data, don't waste your breath complaining to Equifax. Complain to your government.</a:t>
            </a:r>
          </a:p>
          <a:p>
            <a:pPr marL="0" indent="0">
              <a:buNone/>
            </a:pPr>
            <a:endParaRPr lang="en-US" sz="7200" dirty="0"/>
          </a:p>
        </p:txBody>
      </p:sp>
    </p:spTree>
    <p:extLst>
      <p:ext uri="{BB962C8B-B14F-4D97-AF65-F5344CB8AC3E}">
        <p14:creationId xmlns:p14="http://schemas.microsoft.com/office/powerpoint/2010/main" val="2897803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84F8-9B49-4E45-B384-7345755E3A6F}"/>
              </a:ext>
            </a:extLst>
          </p:cNvPr>
          <p:cNvSpPr>
            <a:spLocks noGrp="1"/>
          </p:cNvSpPr>
          <p:nvPr>
            <p:ph type="title"/>
          </p:nvPr>
        </p:nvSpPr>
        <p:spPr/>
        <p:txBody>
          <a:bodyPr/>
          <a:lstStyle/>
          <a:p>
            <a:r>
              <a:rPr lang="en-US" dirty="0"/>
              <a:t>Possible misuse/threat  patterns</a:t>
            </a:r>
          </a:p>
        </p:txBody>
      </p:sp>
      <p:sp>
        <p:nvSpPr>
          <p:cNvPr id="3" name="Content Placeholder 2">
            <a:extLst>
              <a:ext uri="{FF2B5EF4-FFF2-40B4-BE49-F238E27FC236}">
                <a16:creationId xmlns:a16="http://schemas.microsoft.com/office/drawing/2014/main" id="{4D66ED95-1E01-4150-A14C-376DC0A864B9}"/>
              </a:ext>
            </a:extLst>
          </p:cNvPr>
          <p:cNvSpPr>
            <a:spLocks noGrp="1"/>
          </p:cNvSpPr>
          <p:nvPr>
            <p:ph idx="1"/>
          </p:nvPr>
        </p:nvSpPr>
        <p:spPr/>
        <p:txBody>
          <a:bodyPr/>
          <a:lstStyle/>
          <a:p>
            <a:r>
              <a:rPr lang="en-US" dirty="0"/>
              <a:t>These cases are incidents, instances of attacks.</a:t>
            </a:r>
          </a:p>
          <a:p>
            <a:r>
              <a:rPr lang="en-US" dirty="0"/>
              <a:t>If we find commonalities between </a:t>
            </a:r>
            <a:r>
              <a:rPr lang="en-US" dirty="0" smtClean="0"/>
              <a:t>these (or other) </a:t>
            </a:r>
            <a:r>
              <a:rPr lang="en-US" dirty="0"/>
              <a:t>attacks they can be converted into misuse patterns </a:t>
            </a:r>
          </a:p>
          <a:p>
            <a:r>
              <a:rPr lang="en-US" dirty="0"/>
              <a:t>The tables from [Uzu11] list possible threat patterns</a:t>
            </a:r>
          </a:p>
          <a:p>
            <a:r>
              <a:rPr lang="en-US" dirty="0"/>
              <a:t>There are also other descriptions of attacks: </a:t>
            </a:r>
            <a:r>
              <a:rPr lang="en-US" b="1" dirty="0"/>
              <a:t>attack trees [Moo01]</a:t>
            </a:r>
            <a:r>
              <a:rPr lang="en-US" dirty="0"/>
              <a:t>, attack graphs, </a:t>
            </a:r>
            <a:r>
              <a:rPr lang="en-US" b="1" dirty="0"/>
              <a:t>misuse cases </a:t>
            </a:r>
            <a:r>
              <a:rPr lang="en-US" dirty="0"/>
              <a:t>[Sin08], Data Flow Descriptions</a:t>
            </a:r>
          </a:p>
          <a:p>
            <a:endParaRPr lang="en-US" dirty="0"/>
          </a:p>
          <a:p>
            <a:endParaRPr lang="en-US" dirty="0"/>
          </a:p>
        </p:txBody>
      </p:sp>
    </p:spTree>
    <p:extLst>
      <p:ext uri="{BB962C8B-B14F-4D97-AF65-F5344CB8AC3E}">
        <p14:creationId xmlns:p14="http://schemas.microsoft.com/office/powerpoint/2010/main" val="742320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A4CA8-7FDD-4A89-B346-D4CEF93A82CB}"/>
              </a:ext>
            </a:extLst>
          </p:cNvPr>
          <p:cNvPicPr>
            <a:picLocks noChangeAspect="1"/>
          </p:cNvPicPr>
          <p:nvPr/>
        </p:nvPicPr>
        <p:blipFill>
          <a:blip r:embed="rId2"/>
          <a:stretch>
            <a:fillRect/>
          </a:stretch>
        </p:blipFill>
        <p:spPr>
          <a:xfrm>
            <a:off x="1369540" y="0"/>
            <a:ext cx="9452919" cy="6858000"/>
          </a:xfrm>
          <a:prstGeom prst="rect">
            <a:avLst/>
          </a:prstGeom>
        </p:spPr>
      </p:pic>
    </p:spTree>
    <p:extLst>
      <p:ext uri="{BB962C8B-B14F-4D97-AF65-F5344CB8AC3E}">
        <p14:creationId xmlns:p14="http://schemas.microsoft.com/office/powerpoint/2010/main" val="73295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3E0572-82B9-4418-B396-E0FFC000296A}"/>
              </a:ext>
            </a:extLst>
          </p:cNvPr>
          <p:cNvPicPr>
            <a:picLocks noChangeAspect="1"/>
          </p:cNvPicPr>
          <p:nvPr/>
        </p:nvPicPr>
        <p:blipFill>
          <a:blip r:embed="rId2"/>
          <a:stretch>
            <a:fillRect/>
          </a:stretch>
        </p:blipFill>
        <p:spPr>
          <a:xfrm>
            <a:off x="1204850" y="89452"/>
            <a:ext cx="9782299" cy="6768548"/>
          </a:xfrm>
          <a:prstGeom prst="rect">
            <a:avLst/>
          </a:prstGeom>
        </p:spPr>
      </p:pic>
    </p:spTree>
    <p:extLst>
      <p:ext uri="{BB962C8B-B14F-4D97-AF65-F5344CB8AC3E}">
        <p14:creationId xmlns:p14="http://schemas.microsoft.com/office/powerpoint/2010/main" val="174789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06FD-B5E5-46BA-A10C-CB86469A59CB}"/>
              </a:ext>
            </a:extLst>
          </p:cNvPr>
          <p:cNvSpPr>
            <a:spLocks noGrp="1"/>
          </p:cNvSpPr>
          <p:nvPr>
            <p:ph type="title"/>
          </p:nvPr>
        </p:nvSpPr>
        <p:spPr/>
        <p:txBody>
          <a:bodyPr/>
          <a:lstStyle/>
          <a:p>
            <a:r>
              <a:rPr lang="en-US" dirty="0"/>
              <a:t>Attack trees</a:t>
            </a:r>
          </a:p>
        </p:txBody>
      </p:sp>
      <p:sp>
        <p:nvSpPr>
          <p:cNvPr id="3" name="Content Placeholder 2">
            <a:extLst>
              <a:ext uri="{FF2B5EF4-FFF2-40B4-BE49-F238E27FC236}">
                <a16:creationId xmlns:a16="http://schemas.microsoft.com/office/drawing/2014/main" id="{C9BC5E08-1A51-4CE4-BF97-9C4910946C5B}"/>
              </a:ext>
            </a:extLst>
          </p:cNvPr>
          <p:cNvSpPr>
            <a:spLocks noGrp="1"/>
          </p:cNvSpPr>
          <p:nvPr>
            <p:ph idx="1"/>
          </p:nvPr>
        </p:nvSpPr>
        <p:spPr/>
        <p:txBody>
          <a:bodyPr/>
          <a:lstStyle/>
          <a:p>
            <a:r>
              <a:rPr lang="en-US" dirty="0"/>
              <a:t>They indicate the conditions (And, Or) to have a successful attack</a:t>
            </a:r>
          </a:p>
          <a:p>
            <a:r>
              <a:rPr lang="en-US" dirty="0"/>
              <a:t>They do not show how the attack is performed as the threat/misuse patterns</a:t>
            </a:r>
          </a:p>
          <a:p>
            <a:r>
              <a:rPr lang="en-US" dirty="0"/>
              <a:t>They could be used </a:t>
            </a:r>
            <a:r>
              <a:rPr lang="en-US" dirty="0" smtClean="0"/>
              <a:t>together—an </a:t>
            </a:r>
            <a:r>
              <a:rPr lang="en-US" dirty="0"/>
              <a:t>interesting subject for a project</a:t>
            </a:r>
          </a:p>
          <a:p>
            <a:endParaRPr lang="en-US" dirty="0"/>
          </a:p>
          <a:p>
            <a:endParaRPr lang="en-US" dirty="0"/>
          </a:p>
        </p:txBody>
      </p:sp>
    </p:spTree>
    <p:extLst>
      <p:ext uri="{BB962C8B-B14F-4D97-AF65-F5344CB8AC3E}">
        <p14:creationId xmlns:p14="http://schemas.microsoft.com/office/powerpoint/2010/main" val="1629283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CD22-32AF-4908-9698-980F08481B80}"/>
              </a:ext>
            </a:extLst>
          </p:cNvPr>
          <p:cNvSpPr>
            <a:spLocks noGrp="1"/>
          </p:cNvSpPr>
          <p:nvPr>
            <p:ph type="title"/>
          </p:nvPr>
        </p:nvSpPr>
        <p:spPr/>
        <p:txBody>
          <a:bodyPr/>
          <a:lstStyle/>
          <a:p>
            <a:r>
              <a:rPr lang="en-US" dirty="0"/>
              <a:t>Misuse cases</a:t>
            </a:r>
          </a:p>
        </p:txBody>
      </p:sp>
      <p:sp>
        <p:nvSpPr>
          <p:cNvPr id="3" name="Content Placeholder 2">
            <a:extLst>
              <a:ext uri="{FF2B5EF4-FFF2-40B4-BE49-F238E27FC236}">
                <a16:creationId xmlns:a16="http://schemas.microsoft.com/office/drawing/2014/main" id="{1D065BC9-4EE1-4F7D-BC2A-03E25E5C93BB}"/>
              </a:ext>
            </a:extLst>
          </p:cNvPr>
          <p:cNvSpPr>
            <a:spLocks noGrp="1"/>
          </p:cNvSpPr>
          <p:nvPr>
            <p:ph idx="1"/>
          </p:nvPr>
        </p:nvSpPr>
        <p:spPr/>
        <p:txBody>
          <a:bodyPr/>
          <a:lstStyle/>
          <a:p>
            <a:r>
              <a:rPr lang="en-US" dirty="0"/>
              <a:t>Use cases specify required </a:t>
            </a:r>
            <a:r>
              <a:rPr lang="en-US" dirty="0" err="1"/>
              <a:t>behaviour</a:t>
            </a:r>
            <a:r>
              <a:rPr lang="en-US" dirty="0"/>
              <a:t> of software and other products under development, and are essentially structured stories or scenarios detailing the normal behavior and usage of the software.</a:t>
            </a:r>
          </a:p>
          <a:p>
            <a:r>
              <a:rPr lang="en-US" dirty="0"/>
              <a:t> A Misuse Case highlights something that should not happen (i.e</a:t>
            </a:r>
            <a:r>
              <a:rPr lang="en-US" dirty="0" smtClean="0"/>
              <a:t>., </a:t>
            </a:r>
            <a:r>
              <a:rPr lang="en-US" dirty="0"/>
              <a:t>a Negative Scenario) and the threats hence identified, help in defining new requirements, which are expressed as new Use Cases.</a:t>
            </a:r>
          </a:p>
        </p:txBody>
      </p:sp>
    </p:spTree>
    <p:extLst>
      <p:ext uri="{BB962C8B-B14F-4D97-AF65-F5344CB8AC3E}">
        <p14:creationId xmlns:p14="http://schemas.microsoft.com/office/powerpoint/2010/main" val="396127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1F024-7F37-4117-85C4-8CCDF0512017}"/>
              </a:ext>
            </a:extLst>
          </p:cNvPr>
          <p:cNvPicPr>
            <a:picLocks noChangeAspect="1"/>
          </p:cNvPicPr>
          <p:nvPr/>
        </p:nvPicPr>
        <p:blipFill>
          <a:blip r:embed="rId2"/>
          <a:stretch>
            <a:fillRect/>
          </a:stretch>
        </p:blipFill>
        <p:spPr>
          <a:xfrm>
            <a:off x="1843291" y="1078396"/>
            <a:ext cx="8505418" cy="5779604"/>
          </a:xfrm>
          <a:prstGeom prst="rect">
            <a:avLst/>
          </a:prstGeom>
        </p:spPr>
      </p:pic>
      <p:sp>
        <p:nvSpPr>
          <p:cNvPr id="3" name="Title 2">
            <a:extLst>
              <a:ext uri="{FF2B5EF4-FFF2-40B4-BE49-F238E27FC236}">
                <a16:creationId xmlns:a16="http://schemas.microsoft.com/office/drawing/2014/main" id="{91FE04BC-C81C-4B6E-A37D-637314F0EA09}"/>
              </a:ext>
            </a:extLst>
          </p:cNvPr>
          <p:cNvSpPr>
            <a:spLocks noGrp="1"/>
          </p:cNvSpPr>
          <p:nvPr>
            <p:ph type="title"/>
          </p:nvPr>
        </p:nvSpPr>
        <p:spPr>
          <a:xfrm>
            <a:off x="838200" y="365125"/>
            <a:ext cx="10515600" cy="594001"/>
          </a:xfrm>
        </p:spPr>
        <p:txBody>
          <a:bodyPr>
            <a:normAutofit fontScale="90000"/>
          </a:bodyPr>
          <a:lstStyle/>
          <a:p>
            <a:r>
              <a:rPr lang="en-US" dirty="0"/>
              <a:t>Misuse cases</a:t>
            </a:r>
          </a:p>
        </p:txBody>
      </p:sp>
    </p:spTree>
    <p:extLst>
      <p:ext uri="{BB962C8B-B14F-4D97-AF65-F5344CB8AC3E}">
        <p14:creationId xmlns:p14="http://schemas.microsoft.com/office/powerpoint/2010/main" val="3740532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6B9E0D-B166-4B47-BD85-53A3C9113005}"/>
              </a:ext>
            </a:extLst>
          </p:cNvPr>
          <p:cNvPicPr>
            <a:picLocks noChangeAspect="1"/>
          </p:cNvPicPr>
          <p:nvPr/>
        </p:nvPicPr>
        <p:blipFill>
          <a:blip r:embed="rId2"/>
          <a:stretch>
            <a:fillRect/>
          </a:stretch>
        </p:blipFill>
        <p:spPr>
          <a:xfrm>
            <a:off x="1286869" y="427383"/>
            <a:ext cx="9934148" cy="6430617"/>
          </a:xfrm>
          <a:prstGeom prst="rect">
            <a:avLst/>
          </a:prstGeom>
        </p:spPr>
      </p:pic>
    </p:spTree>
    <p:extLst>
      <p:ext uri="{BB962C8B-B14F-4D97-AF65-F5344CB8AC3E}">
        <p14:creationId xmlns:p14="http://schemas.microsoft.com/office/powerpoint/2010/main" val="577508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1D4E6B-A684-43AA-BE14-5E5C23665D9E}"/>
              </a:ext>
            </a:extLst>
          </p:cNvPr>
          <p:cNvPicPr>
            <a:picLocks noChangeAspect="1"/>
          </p:cNvPicPr>
          <p:nvPr/>
        </p:nvPicPr>
        <p:blipFill>
          <a:blip r:embed="rId2"/>
          <a:stretch>
            <a:fillRect/>
          </a:stretch>
        </p:blipFill>
        <p:spPr>
          <a:xfrm>
            <a:off x="2792146" y="0"/>
            <a:ext cx="6607708" cy="6858000"/>
          </a:xfrm>
          <a:prstGeom prst="rect">
            <a:avLst/>
          </a:prstGeom>
        </p:spPr>
      </p:pic>
    </p:spTree>
    <p:extLst>
      <p:ext uri="{BB962C8B-B14F-4D97-AF65-F5344CB8AC3E}">
        <p14:creationId xmlns:p14="http://schemas.microsoft.com/office/powerpoint/2010/main" val="3241597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C1D1-98D6-4B47-803F-45938DF62DE4}"/>
              </a:ext>
            </a:extLst>
          </p:cNvPr>
          <p:cNvSpPr>
            <a:spLocks noGrp="1"/>
          </p:cNvSpPr>
          <p:nvPr>
            <p:ph type="title"/>
          </p:nvPr>
        </p:nvSpPr>
        <p:spPr/>
        <p:txBody>
          <a:bodyPr/>
          <a:lstStyle/>
          <a:p>
            <a:r>
              <a:rPr lang="en-US" dirty="0"/>
              <a:t>Assignment 1  Q1   (due Sun Oct 14)</a:t>
            </a:r>
          </a:p>
        </p:txBody>
      </p:sp>
      <p:sp>
        <p:nvSpPr>
          <p:cNvPr id="3" name="Content Placeholder 2">
            <a:extLst>
              <a:ext uri="{FF2B5EF4-FFF2-40B4-BE49-F238E27FC236}">
                <a16:creationId xmlns:a16="http://schemas.microsoft.com/office/drawing/2014/main" id="{2701CA58-C0E4-480C-9302-5ECCFE66A018}"/>
              </a:ext>
            </a:extLst>
          </p:cNvPr>
          <p:cNvSpPr>
            <a:spLocks noGrp="1"/>
          </p:cNvSpPr>
          <p:nvPr>
            <p:ph idx="1"/>
          </p:nvPr>
        </p:nvSpPr>
        <p:spPr/>
        <p:txBody>
          <a:bodyPr/>
          <a:lstStyle/>
          <a:p>
            <a:r>
              <a:rPr lang="en-US" dirty="0"/>
              <a:t>Compare misuse cases to our way to enumerate threats (Chapter 1 in slides, Chapter 2 in notes).</a:t>
            </a:r>
          </a:p>
          <a:p>
            <a:endParaRPr lang="en-US" dirty="0"/>
          </a:p>
          <a:p>
            <a:r>
              <a:rPr lang="en-US" dirty="0"/>
              <a:t>No verbose descriptions</a:t>
            </a:r>
          </a:p>
          <a:p>
            <a:r>
              <a:rPr lang="en-US" dirty="0"/>
              <a:t>Itemize your points</a:t>
            </a:r>
          </a:p>
          <a:p>
            <a:r>
              <a:rPr lang="en-US" dirty="0"/>
              <a:t>Give references to support claims or arguments if the claim is </a:t>
            </a:r>
            <a:r>
              <a:rPr lang="en-US" dirty="0" smtClean="0"/>
              <a:t>yours</a:t>
            </a:r>
          </a:p>
          <a:p>
            <a:r>
              <a:rPr lang="en-US" dirty="0" smtClean="0"/>
              <a:t>An example and a table are a good way to compare methods</a:t>
            </a:r>
            <a:endParaRPr lang="en-US" dirty="0"/>
          </a:p>
        </p:txBody>
      </p:sp>
    </p:spTree>
    <p:extLst>
      <p:ext uri="{BB962C8B-B14F-4D97-AF65-F5344CB8AC3E}">
        <p14:creationId xmlns:p14="http://schemas.microsoft.com/office/powerpoint/2010/main" val="1173462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BBC7-34DB-4377-956A-0504D7346641}"/>
              </a:ext>
            </a:extLst>
          </p:cNvPr>
          <p:cNvSpPr>
            <a:spLocks noGrp="1"/>
          </p:cNvSpPr>
          <p:nvPr>
            <p:ph type="title"/>
          </p:nvPr>
        </p:nvSpPr>
        <p:spPr/>
        <p:txBody>
          <a:bodyPr/>
          <a:lstStyle/>
          <a:p>
            <a:r>
              <a:rPr lang="en-US" dirty="0"/>
              <a:t>Assignment 1  Q2   (due Sun Oct 14)</a:t>
            </a:r>
          </a:p>
        </p:txBody>
      </p:sp>
      <p:sp>
        <p:nvSpPr>
          <p:cNvPr id="3" name="Content Placeholder 2">
            <a:extLst>
              <a:ext uri="{FF2B5EF4-FFF2-40B4-BE49-F238E27FC236}">
                <a16:creationId xmlns:a16="http://schemas.microsoft.com/office/drawing/2014/main" id="{E7C7AD56-5420-46C1-98A0-9615E3E9A875}"/>
              </a:ext>
            </a:extLst>
          </p:cNvPr>
          <p:cNvSpPr>
            <a:spLocks noGrp="1"/>
          </p:cNvSpPr>
          <p:nvPr>
            <p:ph idx="1"/>
          </p:nvPr>
        </p:nvSpPr>
        <p:spPr/>
        <p:txBody>
          <a:bodyPr/>
          <a:lstStyle/>
          <a:p>
            <a:r>
              <a:rPr lang="en-US" dirty="0"/>
              <a:t>In my paper on tactics (attached), I say that our tactic set is “better” than the original set. How would you prove this assertion?</a:t>
            </a:r>
          </a:p>
          <a:p>
            <a:r>
              <a:rPr lang="en-US" dirty="0"/>
              <a:t>Indicate all possible ways you can </a:t>
            </a:r>
            <a:r>
              <a:rPr lang="en-US" dirty="0" smtClean="0"/>
              <a:t>think of </a:t>
            </a:r>
            <a:r>
              <a:rPr lang="en-US" dirty="0"/>
              <a:t>or find </a:t>
            </a:r>
            <a:r>
              <a:rPr lang="en-US" dirty="0" smtClean="0"/>
              <a:t>(with references). </a:t>
            </a:r>
            <a:endParaRPr lang="en-US" dirty="0"/>
          </a:p>
        </p:txBody>
      </p:sp>
    </p:spTree>
    <p:extLst>
      <p:ext uri="{BB962C8B-B14F-4D97-AF65-F5344CB8AC3E}">
        <p14:creationId xmlns:p14="http://schemas.microsoft.com/office/powerpoint/2010/main" val="2445734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9934" y="0"/>
            <a:ext cx="6092132" cy="6858000"/>
          </a:xfrm>
          <a:prstGeom prst="rect">
            <a:avLst/>
          </a:prstGeom>
        </p:spPr>
      </p:pic>
    </p:spTree>
    <p:extLst>
      <p:ext uri="{BB962C8B-B14F-4D97-AF65-F5344CB8AC3E}">
        <p14:creationId xmlns:p14="http://schemas.microsoft.com/office/powerpoint/2010/main" val="3463778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7D40-28A0-41E3-A0AD-9776069F062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AE31F1C-2AF7-4A93-9950-675F00CB9A0A}"/>
              </a:ext>
            </a:extLst>
          </p:cNvPr>
          <p:cNvSpPr>
            <a:spLocks noGrp="1"/>
          </p:cNvSpPr>
          <p:nvPr>
            <p:ph idx="1"/>
          </p:nvPr>
        </p:nvSpPr>
        <p:spPr/>
        <p:txBody>
          <a:bodyPr>
            <a:normAutofit lnSpcReduction="10000"/>
          </a:bodyPr>
          <a:lstStyle/>
          <a:p>
            <a:r>
              <a:rPr lang="en-US" dirty="0"/>
              <a:t>[Moo01] Andrew P. </a:t>
            </a:r>
            <a:r>
              <a:rPr lang="en-US" dirty="0" smtClean="0"/>
              <a:t>Moore, </a:t>
            </a:r>
            <a:r>
              <a:rPr lang="en-US" dirty="0"/>
              <a:t>Robert J. </a:t>
            </a:r>
            <a:r>
              <a:rPr lang="en-US" dirty="0" smtClean="0"/>
              <a:t>Ellison, </a:t>
            </a:r>
            <a:r>
              <a:rPr lang="en-US" dirty="0"/>
              <a:t>Richard C. Linger, “Attack Modeling for Information Security and Survivability”, Technical Note CMU/SEI-2001-TN-001, CMU/SEI 2001</a:t>
            </a:r>
          </a:p>
          <a:p>
            <a:r>
              <a:rPr lang="en-US" dirty="0"/>
              <a:t>[Sin08] G. </a:t>
            </a:r>
            <a:r>
              <a:rPr lang="en-US" dirty="0" err="1"/>
              <a:t>Sindre</a:t>
            </a:r>
            <a:r>
              <a:rPr lang="en-US" dirty="0"/>
              <a:t>, A.L. </a:t>
            </a:r>
            <a:r>
              <a:rPr lang="en-US" dirty="0" err="1"/>
              <a:t>Opdahl</a:t>
            </a:r>
            <a:r>
              <a:rPr lang="en-US" dirty="0"/>
              <a:t>, “Misuse Cases for Identifying System Dependability Threats”, </a:t>
            </a:r>
            <a:r>
              <a:rPr lang="en-US" i="1" dirty="0"/>
              <a:t>J. of Inf. Privacy and Security</a:t>
            </a:r>
            <a:r>
              <a:rPr lang="en-US" dirty="0"/>
              <a:t>, Volume 4, 2008 - </a:t>
            </a:r>
            <a:r>
              <a:rPr lang="en-US" dirty="0">
                <a:hlinkClick r:id="rId2"/>
              </a:rPr>
              <a:t>Issue 2</a:t>
            </a:r>
            <a:r>
              <a:rPr lang="en-US" dirty="0"/>
              <a:t>, 3-22</a:t>
            </a:r>
          </a:p>
          <a:p>
            <a:r>
              <a:rPr lang="en-US" dirty="0"/>
              <a:t>[Uzu11] A. </a:t>
            </a:r>
            <a:r>
              <a:rPr lang="en-US" dirty="0" err="1"/>
              <a:t>Uzunov</a:t>
            </a:r>
            <a:r>
              <a:rPr lang="en-US" dirty="0"/>
              <a:t> and </a:t>
            </a:r>
            <a:r>
              <a:rPr lang="en-US" dirty="0" err="1"/>
              <a:t>E.B.Fernandez</a:t>
            </a:r>
            <a:r>
              <a:rPr lang="en-US" dirty="0"/>
              <a:t>, “An Extensible Pattern-based Library and Taxonomy of Security Threats for Distributed Systems”, Special Issue on Security in Information Systems of the </a:t>
            </a:r>
            <a:r>
              <a:rPr lang="en-US" i="1" dirty="0"/>
              <a:t>Journal of Computer Standards &amp; Interfaces</a:t>
            </a:r>
            <a:r>
              <a:rPr lang="en-US" dirty="0"/>
              <a:t>.  2013 </a:t>
            </a:r>
            <a:r>
              <a:rPr lang="en-US" u="sng" dirty="0">
                <a:hlinkClick r:id="rId3"/>
              </a:rPr>
              <a:t>http://dx.doi.org/10.1016/j.csi.2013.12.008</a:t>
            </a:r>
            <a:r>
              <a:rPr lang="en-US" u="sng" dirty="0"/>
              <a:t> </a:t>
            </a:r>
            <a:endParaRPr lang="en-US" dirty="0"/>
          </a:p>
        </p:txBody>
      </p:sp>
    </p:spTree>
    <p:extLst>
      <p:ext uri="{BB962C8B-B14F-4D97-AF65-F5344CB8AC3E}">
        <p14:creationId xmlns:p14="http://schemas.microsoft.com/office/powerpoint/2010/main" val="1340282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1" y="914400"/>
            <a:ext cx="4385881" cy="400110"/>
          </a:xfrm>
          <a:prstGeom prst="rect">
            <a:avLst/>
          </a:prstGeom>
          <a:noFill/>
        </p:spPr>
        <p:txBody>
          <a:bodyPr wrap="none" rtlCol="0">
            <a:spAutoFit/>
          </a:bodyPr>
          <a:lstStyle/>
          <a:p>
            <a:r>
              <a:rPr lang="en-US" sz="2000" b="1" dirty="0"/>
              <a:t>Analysis of the </a:t>
            </a:r>
            <a:r>
              <a:rPr lang="en-US" sz="2000" b="1" dirty="0" smtClean="0"/>
              <a:t>attack </a:t>
            </a:r>
            <a:r>
              <a:rPr lang="en-US" sz="2000" b="1" dirty="0"/>
              <a:t>to British Airways</a:t>
            </a:r>
          </a:p>
        </p:txBody>
      </p:sp>
      <p:sp>
        <p:nvSpPr>
          <p:cNvPr id="7" name="TextBox 6"/>
          <p:cNvSpPr txBox="1"/>
          <p:nvPr/>
        </p:nvSpPr>
        <p:spPr>
          <a:xfrm>
            <a:off x="2362200" y="1371600"/>
            <a:ext cx="7474803" cy="4339650"/>
          </a:xfrm>
          <a:prstGeom prst="rect">
            <a:avLst/>
          </a:prstGeom>
          <a:noFill/>
        </p:spPr>
        <p:txBody>
          <a:bodyPr wrap="none" rtlCol="0">
            <a:spAutoFit/>
          </a:bodyPr>
          <a:lstStyle/>
          <a:p>
            <a:pPr>
              <a:buFont typeface="Arial" pitchFamily="34" charset="0"/>
              <a:buChar char="•"/>
            </a:pPr>
            <a:r>
              <a:rPr lang="en-US" dirty="0"/>
              <a:t> </a:t>
            </a:r>
            <a:r>
              <a:rPr lang="en-US" dirty="0" err="1"/>
              <a:t>Magecart</a:t>
            </a:r>
            <a:r>
              <a:rPr lang="en-US" dirty="0"/>
              <a:t> criminal hacking gang, who is known for web-based credit</a:t>
            </a:r>
          </a:p>
          <a:p>
            <a:r>
              <a:rPr lang="en-US" dirty="0"/>
              <a:t>   card skimming – finding websites that don’t secure payment data forms</a:t>
            </a:r>
          </a:p>
          <a:p>
            <a:pPr>
              <a:buFont typeface="Arial" pitchFamily="34" charset="0"/>
              <a:buChar char="•"/>
            </a:pPr>
            <a:r>
              <a:rPr lang="en-US" sz="2000" dirty="0"/>
              <a:t> The attack is  tailored to BA’s specific infrastructure, </a:t>
            </a:r>
          </a:p>
          <a:p>
            <a:r>
              <a:rPr lang="en-US" sz="2000" dirty="0"/>
              <a:t>   mimicking BA’s site</a:t>
            </a:r>
          </a:p>
          <a:p>
            <a:pPr>
              <a:buFont typeface="Arial" pitchFamily="34" charset="0"/>
              <a:buChar char="•"/>
            </a:pPr>
            <a:r>
              <a:rPr lang="en-US" sz="2000" dirty="0"/>
              <a:t> They used a “</a:t>
            </a:r>
            <a:r>
              <a:rPr lang="en-US" sz="2000" b="1" dirty="0"/>
              <a:t>cross-site scripting” (XSS) </a:t>
            </a:r>
            <a:r>
              <a:rPr lang="en-US" sz="2000" dirty="0"/>
              <a:t>attack – identifying a poorly</a:t>
            </a:r>
          </a:p>
          <a:p>
            <a:r>
              <a:rPr lang="en-US" sz="2000" dirty="0"/>
              <a:t>   secured web page component and injecting their own code into it to</a:t>
            </a:r>
          </a:p>
          <a:p>
            <a:r>
              <a:rPr lang="en-US" sz="2000" dirty="0"/>
              <a:t>   alter a victim site’s behavior </a:t>
            </a:r>
          </a:p>
          <a:p>
            <a:pPr>
              <a:buFont typeface="Arial" pitchFamily="34" charset="0"/>
              <a:buChar char="•"/>
            </a:pPr>
            <a:r>
              <a:rPr lang="en-US" sz="2000" dirty="0"/>
              <a:t> In this case, it’s BA’s Baggage Claim Information Page, which has a </a:t>
            </a:r>
          </a:p>
          <a:p>
            <a:r>
              <a:rPr lang="en-US" sz="2000" dirty="0"/>
              <a:t>   payment form</a:t>
            </a:r>
          </a:p>
          <a:p>
            <a:pPr>
              <a:buFont typeface="Arial" pitchFamily="34" charset="0"/>
              <a:buChar char="•"/>
            </a:pPr>
            <a:r>
              <a:rPr lang="en-US" sz="2000" dirty="0"/>
              <a:t> The form asks for the name, address, email, credit card number,</a:t>
            </a:r>
          </a:p>
          <a:p>
            <a:r>
              <a:rPr lang="en-US" sz="2000" dirty="0"/>
              <a:t>   expiration date, and CVV (Card Verification Value code)</a:t>
            </a:r>
          </a:p>
          <a:p>
            <a:pPr>
              <a:buFont typeface="Arial" pitchFamily="34" charset="0"/>
              <a:buChar char="•"/>
            </a:pPr>
            <a:r>
              <a:rPr lang="en-US" sz="2000" dirty="0"/>
              <a:t> The hackers injected 22 lines of code to the JavaScript component</a:t>
            </a:r>
          </a:p>
          <a:p>
            <a:r>
              <a:rPr lang="en-US" sz="2000" dirty="0"/>
              <a:t>   (on the BA website, prior to the attack) that processes the</a:t>
            </a:r>
          </a:p>
          <a:p>
            <a:r>
              <a:rPr lang="en-US" sz="2000" dirty="0"/>
              <a:t>   aforementioned form data   </a:t>
            </a:r>
          </a:p>
        </p:txBody>
      </p:sp>
    </p:spTree>
    <p:extLst>
      <p:ext uri="{BB962C8B-B14F-4D97-AF65-F5344CB8AC3E}">
        <p14:creationId xmlns:p14="http://schemas.microsoft.com/office/powerpoint/2010/main" val="2515063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09800" y="1447800"/>
            <a:ext cx="7460760" cy="3785652"/>
          </a:xfrm>
          <a:prstGeom prst="rect">
            <a:avLst/>
          </a:prstGeom>
          <a:noFill/>
        </p:spPr>
        <p:txBody>
          <a:bodyPr wrap="none" rtlCol="0">
            <a:spAutoFit/>
          </a:bodyPr>
          <a:lstStyle/>
          <a:p>
            <a:pPr>
              <a:buFont typeface="Arial" pitchFamily="34" charset="0"/>
              <a:buChar char="•"/>
            </a:pPr>
            <a:r>
              <a:rPr lang="en-US" sz="2000" dirty="0"/>
              <a:t> The attack happened between Aug 21 22:58 BST and Sept 5 21:45 </a:t>
            </a:r>
          </a:p>
          <a:p>
            <a:r>
              <a:rPr lang="en-US" sz="2000" dirty="0"/>
              <a:t>   BST, and 380,000 transactions were compromised (BST = British</a:t>
            </a:r>
          </a:p>
          <a:p>
            <a:r>
              <a:rPr lang="en-US" sz="2000" dirty="0"/>
              <a:t>   Summer Time)  </a:t>
            </a:r>
          </a:p>
          <a:p>
            <a:pPr>
              <a:buFont typeface="Arial" pitchFamily="34" charset="0"/>
              <a:buChar char="•"/>
            </a:pPr>
            <a:r>
              <a:rPr lang="en-US" sz="2000" dirty="0"/>
              <a:t> The injected code grabbed the data that customers entered into the</a:t>
            </a:r>
          </a:p>
          <a:p>
            <a:r>
              <a:rPr lang="en-US" sz="2000" dirty="0"/>
              <a:t>   payment form, and sent it to the hacker-controlled server (when a</a:t>
            </a:r>
          </a:p>
          <a:p>
            <a:r>
              <a:rPr lang="en-US" sz="2000" dirty="0"/>
              <a:t>   user clicked or tapped a submission button)</a:t>
            </a:r>
          </a:p>
          <a:p>
            <a:pPr>
              <a:buFont typeface="Arial" pitchFamily="34" charset="0"/>
              <a:buChar char="•"/>
            </a:pPr>
            <a:r>
              <a:rPr lang="en-US" sz="2000" dirty="0"/>
              <a:t> The hackers even paid to set up a SSL certificate for their server to</a:t>
            </a:r>
          </a:p>
          <a:p>
            <a:r>
              <a:rPr lang="en-US" sz="2000" dirty="0"/>
              <a:t>   help create an air of legitimacy</a:t>
            </a:r>
          </a:p>
          <a:p>
            <a:pPr>
              <a:buFont typeface="Arial" pitchFamily="34" charset="0"/>
              <a:buChar char="•"/>
            </a:pPr>
            <a:r>
              <a:rPr lang="en-US" sz="2000" dirty="0"/>
              <a:t> The attack also impacted BA’s mobile users, because that JavaScript </a:t>
            </a:r>
          </a:p>
          <a:p>
            <a:r>
              <a:rPr lang="en-US" sz="2000" dirty="0"/>
              <a:t>   component is shared by BA’s Android mobile app </a:t>
            </a:r>
          </a:p>
          <a:p>
            <a:pPr>
              <a:buFont typeface="Arial" pitchFamily="34" charset="0"/>
              <a:buChar char="•"/>
            </a:pPr>
            <a:r>
              <a:rPr lang="en-US" sz="2000" dirty="0"/>
              <a:t> The clues to why it’s a “cross-site scripting” attack: 1) BA doesn’t</a:t>
            </a:r>
          </a:p>
          <a:p>
            <a:r>
              <a:rPr lang="en-US" sz="2000" dirty="0"/>
              <a:t>   store CVVs; 2) The attack happened during a very specific timeframe</a:t>
            </a:r>
          </a:p>
        </p:txBody>
      </p:sp>
      <p:sp>
        <p:nvSpPr>
          <p:cNvPr id="8" name="TextBox 7">
            <a:extLst>
              <a:ext uri="{FF2B5EF4-FFF2-40B4-BE49-F238E27FC236}">
                <a16:creationId xmlns:a16="http://schemas.microsoft.com/office/drawing/2014/main" id="{C56C5D83-A8CF-4B1F-AA65-4A3CCB630596}"/>
              </a:ext>
            </a:extLst>
          </p:cNvPr>
          <p:cNvSpPr txBox="1"/>
          <p:nvPr/>
        </p:nvSpPr>
        <p:spPr>
          <a:xfrm>
            <a:off x="2286001" y="914400"/>
            <a:ext cx="6595523" cy="400110"/>
          </a:xfrm>
          <a:prstGeom prst="rect">
            <a:avLst/>
          </a:prstGeom>
          <a:noFill/>
        </p:spPr>
        <p:txBody>
          <a:bodyPr wrap="none" rtlCol="0">
            <a:spAutoFit/>
          </a:bodyPr>
          <a:lstStyle/>
          <a:p>
            <a:r>
              <a:rPr lang="en-US" sz="2000" b="1" dirty="0"/>
              <a:t>Analysis of the Cross-site Scripting attack to British Airways ii</a:t>
            </a:r>
          </a:p>
        </p:txBody>
      </p:sp>
    </p:spTree>
    <p:extLst>
      <p:ext uri="{BB962C8B-B14F-4D97-AF65-F5344CB8AC3E}">
        <p14:creationId xmlns:p14="http://schemas.microsoft.com/office/powerpoint/2010/main" val="3823643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3401" y="609600"/>
            <a:ext cx="3303597" cy="369332"/>
          </a:xfrm>
          <a:prstGeom prst="rect">
            <a:avLst/>
          </a:prstGeom>
          <a:noFill/>
        </p:spPr>
        <p:txBody>
          <a:bodyPr wrap="none" rtlCol="0">
            <a:spAutoFit/>
          </a:bodyPr>
          <a:lstStyle/>
          <a:p>
            <a:r>
              <a:rPr lang="en-US" b="1" dirty="0"/>
              <a:t>BA Baggage Claim payment form</a:t>
            </a:r>
          </a:p>
        </p:txBody>
      </p:sp>
      <p:sp>
        <p:nvSpPr>
          <p:cNvPr id="3" name="Rectangle 2"/>
          <p:cNvSpPr/>
          <p:nvPr/>
        </p:nvSpPr>
        <p:spPr>
          <a:xfrm>
            <a:off x="2743200" y="1674674"/>
            <a:ext cx="16002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743201" y="1674674"/>
            <a:ext cx="1592039" cy="1754326"/>
          </a:xfrm>
          <a:prstGeom prst="rect">
            <a:avLst/>
          </a:prstGeom>
          <a:noFill/>
        </p:spPr>
        <p:txBody>
          <a:bodyPr wrap="none" rtlCol="0">
            <a:spAutoFit/>
          </a:bodyPr>
          <a:lstStyle/>
          <a:p>
            <a:r>
              <a:rPr lang="en-US" dirty="0"/>
              <a:t>Name</a:t>
            </a:r>
          </a:p>
          <a:p>
            <a:r>
              <a:rPr lang="en-US" dirty="0"/>
              <a:t>Address</a:t>
            </a:r>
          </a:p>
          <a:p>
            <a:r>
              <a:rPr lang="en-US" dirty="0"/>
              <a:t>Email</a:t>
            </a:r>
          </a:p>
          <a:p>
            <a:r>
              <a:rPr lang="en-US" dirty="0"/>
              <a:t>Credit card No.</a:t>
            </a:r>
          </a:p>
          <a:p>
            <a:r>
              <a:rPr lang="en-US" dirty="0"/>
              <a:t>Card exp. Date</a:t>
            </a:r>
          </a:p>
          <a:p>
            <a:r>
              <a:rPr lang="en-US" dirty="0"/>
              <a:t>Card CVV</a:t>
            </a:r>
          </a:p>
        </p:txBody>
      </p:sp>
      <p:sp>
        <p:nvSpPr>
          <p:cNvPr id="8" name="TextBox 7"/>
          <p:cNvSpPr txBox="1"/>
          <p:nvPr/>
        </p:nvSpPr>
        <p:spPr>
          <a:xfrm>
            <a:off x="4572000" y="1998452"/>
            <a:ext cx="3300904" cy="523220"/>
          </a:xfrm>
          <a:prstGeom prst="rect">
            <a:avLst/>
          </a:prstGeom>
          <a:noFill/>
        </p:spPr>
        <p:txBody>
          <a:bodyPr wrap="none" rtlCol="0">
            <a:spAutoFit/>
          </a:bodyPr>
          <a:lstStyle/>
          <a:p>
            <a:r>
              <a:rPr lang="en-US" sz="2800" dirty="0"/>
              <a:t>. . . . . . . . . . . . . . . . .  </a:t>
            </a:r>
          </a:p>
        </p:txBody>
      </p:sp>
      <p:sp>
        <p:nvSpPr>
          <p:cNvPr id="9" name="Rectangle 8"/>
          <p:cNvSpPr/>
          <p:nvPr/>
        </p:nvSpPr>
        <p:spPr>
          <a:xfrm>
            <a:off x="7764436" y="1676400"/>
            <a:ext cx="16002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64437" y="1676400"/>
            <a:ext cx="1592039" cy="1754326"/>
          </a:xfrm>
          <a:prstGeom prst="rect">
            <a:avLst/>
          </a:prstGeom>
          <a:noFill/>
        </p:spPr>
        <p:txBody>
          <a:bodyPr wrap="none" rtlCol="0">
            <a:spAutoFit/>
          </a:bodyPr>
          <a:lstStyle/>
          <a:p>
            <a:r>
              <a:rPr lang="en-US" dirty="0"/>
              <a:t>Name</a:t>
            </a:r>
          </a:p>
          <a:p>
            <a:r>
              <a:rPr lang="en-US" dirty="0"/>
              <a:t>Address</a:t>
            </a:r>
          </a:p>
          <a:p>
            <a:r>
              <a:rPr lang="en-US" dirty="0"/>
              <a:t>Email</a:t>
            </a:r>
          </a:p>
          <a:p>
            <a:r>
              <a:rPr lang="en-US" dirty="0"/>
              <a:t>Credit card No.</a:t>
            </a:r>
          </a:p>
          <a:p>
            <a:r>
              <a:rPr lang="en-US" dirty="0"/>
              <a:t>Card exp. Date</a:t>
            </a:r>
          </a:p>
          <a:p>
            <a:r>
              <a:rPr lang="en-US" dirty="0"/>
              <a:t>Card CVV</a:t>
            </a:r>
          </a:p>
        </p:txBody>
      </p:sp>
      <p:sp>
        <p:nvSpPr>
          <p:cNvPr id="11" name="TextBox 10"/>
          <p:cNvSpPr txBox="1"/>
          <p:nvPr/>
        </p:nvSpPr>
        <p:spPr>
          <a:xfrm>
            <a:off x="5256908" y="1981200"/>
            <a:ext cx="1372492" cy="369332"/>
          </a:xfrm>
          <a:prstGeom prst="rect">
            <a:avLst/>
          </a:prstGeom>
          <a:noFill/>
        </p:spPr>
        <p:txBody>
          <a:bodyPr wrap="none" rtlCol="0">
            <a:spAutoFit/>
          </a:bodyPr>
          <a:lstStyle/>
          <a:p>
            <a:r>
              <a:rPr lang="en-US" dirty="0"/>
              <a:t>380,000 of it</a:t>
            </a:r>
          </a:p>
        </p:txBody>
      </p:sp>
      <p:sp>
        <p:nvSpPr>
          <p:cNvPr id="12" name="TextBox 11"/>
          <p:cNvSpPr txBox="1"/>
          <p:nvPr/>
        </p:nvSpPr>
        <p:spPr>
          <a:xfrm>
            <a:off x="2643626" y="1084053"/>
            <a:ext cx="1946495" cy="584775"/>
          </a:xfrm>
          <a:prstGeom prst="rect">
            <a:avLst/>
          </a:prstGeom>
          <a:noFill/>
        </p:spPr>
        <p:txBody>
          <a:bodyPr wrap="none" rtlCol="0">
            <a:spAutoFit/>
          </a:bodyPr>
          <a:lstStyle/>
          <a:p>
            <a:r>
              <a:rPr lang="en-US" sz="1600" dirty="0"/>
              <a:t>The attack started on</a:t>
            </a:r>
          </a:p>
          <a:p>
            <a:r>
              <a:rPr lang="en-US" sz="1600" dirty="0"/>
              <a:t>Aug 21 22:58 BST</a:t>
            </a:r>
          </a:p>
        </p:txBody>
      </p:sp>
      <p:sp>
        <p:nvSpPr>
          <p:cNvPr id="13" name="TextBox 12"/>
          <p:cNvSpPr txBox="1"/>
          <p:nvPr/>
        </p:nvSpPr>
        <p:spPr>
          <a:xfrm>
            <a:off x="7657868" y="1083000"/>
            <a:ext cx="1882951" cy="584775"/>
          </a:xfrm>
          <a:prstGeom prst="rect">
            <a:avLst/>
          </a:prstGeom>
          <a:noFill/>
        </p:spPr>
        <p:txBody>
          <a:bodyPr wrap="none" rtlCol="0">
            <a:spAutoFit/>
          </a:bodyPr>
          <a:lstStyle/>
          <a:p>
            <a:r>
              <a:rPr lang="en-US" sz="1600" dirty="0"/>
              <a:t>The attack ended on</a:t>
            </a:r>
          </a:p>
          <a:p>
            <a:r>
              <a:rPr lang="en-US" sz="1600" dirty="0"/>
              <a:t>Sept 5 22:58 BST</a:t>
            </a:r>
          </a:p>
        </p:txBody>
      </p:sp>
      <p:sp>
        <p:nvSpPr>
          <p:cNvPr id="14" name="Rectangle 13"/>
          <p:cNvSpPr/>
          <p:nvPr/>
        </p:nvSpPr>
        <p:spPr>
          <a:xfrm>
            <a:off x="2743200" y="4800600"/>
            <a:ext cx="1219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743200" y="4847272"/>
            <a:ext cx="1219200" cy="1477328"/>
          </a:xfrm>
          <a:prstGeom prst="rect">
            <a:avLst/>
          </a:prstGeom>
          <a:noFill/>
        </p:spPr>
        <p:txBody>
          <a:bodyPr wrap="square" rtlCol="0">
            <a:spAutoFit/>
          </a:bodyPr>
          <a:lstStyle/>
          <a:p>
            <a:r>
              <a:rPr lang="en-US" dirty="0"/>
              <a:t>Hacker-</a:t>
            </a:r>
          </a:p>
          <a:p>
            <a:r>
              <a:rPr lang="en-US" dirty="0"/>
              <a:t>Controlled</a:t>
            </a:r>
          </a:p>
          <a:p>
            <a:r>
              <a:rPr lang="en-US" dirty="0"/>
              <a:t>Server</a:t>
            </a:r>
          </a:p>
          <a:p>
            <a:r>
              <a:rPr lang="en-US" dirty="0"/>
              <a:t>(w/ SSL</a:t>
            </a:r>
          </a:p>
          <a:p>
            <a:r>
              <a:rPr lang="en-US" dirty="0"/>
              <a:t>Certificate) </a:t>
            </a:r>
          </a:p>
        </p:txBody>
      </p:sp>
      <p:sp>
        <p:nvSpPr>
          <p:cNvPr id="16" name="Rectangle 15"/>
          <p:cNvSpPr/>
          <p:nvPr/>
        </p:nvSpPr>
        <p:spPr>
          <a:xfrm>
            <a:off x="8153400" y="4800600"/>
            <a:ext cx="1219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229600" y="5421868"/>
            <a:ext cx="1219200" cy="369332"/>
          </a:xfrm>
          <a:prstGeom prst="rect">
            <a:avLst/>
          </a:prstGeom>
          <a:noFill/>
        </p:spPr>
        <p:txBody>
          <a:bodyPr wrap="square" rtlCol="0">
            <a:spAutoFit/>
          </a:bodyPr>
          <a:lstStyle/>
          <a:p>
            <a:r>
              <a:rPr lang="en-US" dirty="0"/>
              <a:t>BA server</a:t>
            </a:r>
          </a:p>
        </p:txBody>
      </p:sp>
      <p:sp>
        <p:nvSpPr>
          <p:cNvPr id="18" name="Rectangle 17"/>
          <p:cNvSpPr/>
          <p:nvPr/>
        </p:nvSpPr>
        <p:spPr>
          <a:xfrm>
            <a:off x="4953000" y="3733800"/>
            <a:ext cx="22860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953000" y="4114800"/>
            <a:ext cx="2286000" cy="923330"/>
          </a:xfrm>
          <a:prstGeom prst="rect">
            <a:avLst/>
          </a:prstGeom>
          <a:noFill/>
        </p:spPr>
        <p:txBody>
          <a:bodyPr wrap="square" rtlCol="0">
            <a:spAutoFit/>
          </a:bodyPr>
          <a:lstStyle/>
          <a:p>
            <a:r>
              <a:rPr lang="en-US" dirty="0"/>
              <a:t>------------------------------</a:t>
            </a:r>
          </a:p>
          <a:p>
            <a:r>
              <a:rPr lang="en-US" dirty="0"/>
              <a:t>       </a:t>
            </a:r>
            <a:r>
              <a:rPr lang="en-US" sz="1400" dirty="0"/>
              <a:t>22 lines injected code</a:t>
            </a:r>
          </a:p>
          <a:p>
            <a:r>
              <a:rPr lang="en-US" dirty="0"/>
              <a:t>------------------------------</a:t>
            </a:r>
          </a:p>
        </p:txBody>
      </p:sp>
      <p:sp>
        <p:nvSpPr>
          <p:cNvPr id="20" name="TextBox 19"/>
          <p:cNvSpPr txBox="1"/>
          <p:nvPr/>
        </p:nvSpPr>
        <p:spPr>
          <a:xfrm>
            <a:off x="4724401" y="2861096"/>
            <a:ext cx="3021981" cy="923330"/>
          </a:xfrm>
          <a:prstGeom prst="rect">
            <a:avLst/>
          </a:prstGeom>
          <a:noFill/>
        </p:spPr>
        <p:txBody>
          <a:bodyPr wrap="none" rtlCol="0">
            <a:spAutoFit/>
          </a:bodyPr>
          <a:lstStyle/>
          <a:p>
            <a:r>
              <a:rPr lang="en-US" dirty="0"/>
              <a:t>   JavaScript component</a:t>
            </a:r>
          </a:p>
          <a:p>
            <a:r>
              <a:rPr lang="en-US" dirty="0"/>
              <a:t>(shared by BA’s main website</a:t>
            </a:r>
          </a:p>
          <a:p>
            <a:r>
              <a:rPr lang="en-US" dirty="0"/>
              <a:t>     &amp; Android mobile app)</a:t>
            </a:r>
          </a:p>
        </p:txBody>
      </p:sp>
      <p:cxnSp>
        <p:nvCxnSpPr>
          <p:cNvPr id="22" name="Straight Connector 21"/>
          <p:cNvCxnSpPr>
            <a:endCxn id="19" idx="0"/>
          </p:cNvCxnSpPr>
          <p:nvPr/>
        </p:nvCxnSpPr>
        <p:spPr>
          <a:xfrm>
            <a:off x="6096000" y="3886200"/>
            <a:ext cx="0" cy="22860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6000" y="5105400"/>
            <a:ext cx="0" cy="22860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50540" y="4572000"/>
            <a:ext cx="17647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flipH="1">
            <a:off x="3352800" y="4572000"/>
            <a:ext cx="0" cy="228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507480" y="5257800"/>
            <a:ext cx="1645920"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429001" y="4314807"/>
            <a:ext cx="1236685" cy="307777"/>
          </a:xfrm>
          <a:prstGeom prst="rect">
            <a:avLst/>
          </a:prstGeom>
          <a:noFill/>
        </p:spPr>
        <p:txBody>
          <a:bodyPr wrap="none" rtlCol="0">
            <a:spAutoFit/>
          </a:bodyPr>
          <a:lstStyle/>
          <a:p>
            <a:r>
              <a:rPr lang="en-US" sz="1400" dirty="0"/>
              <a:t>customer data</a:t>
            </a:r>
          </a:p>
        </p:txBody>
      </p:sp>
      <p:sp>
        <p:nvSpPr>
          <p:cNvPr id="34" name="TextBox 33"/>
          <p:cNvSpPr txBox="1"/>
          <p:nvPr/>
        </p:nvSpPr>
        <p:spPr>
          <a:xfrm>
            <a:off x="7227130" y="4796711"/>
            <a:ext cx="892680" cy="523220"/>
          </a:xfrm>
          <a:prstGeom prst="rect">
            <a:avLst/>
          </a:prstGeom>
          <a:noFill/>
        </p:spPr>
        <p:txBody>
          <a:bodyPr wrap="none" rtlCol="0">
            <a:spAutoFit/>
          </a:bodyPr>
          <a:lstStyle/>
          <a:p>
            <a:r>
              <a:rPr lang="en-US" sz="1400" dirty="0"/>
              <a:t>Customer</a:t>
            </a:r>
          </a:p>
          <a:p>
            <a:r>
              <a:rPr lang="en-US" sz="1400" dirty="0"/>
              <a:t> data</a:t>
            </a:r>
          </a:p>
        </p:txBody>
      </p:sp>
      <p:sp>
        <p:nvSpPr>
          <p:cNvPr id="36" name="Left Brace 35"/>
          <p:cNvSpPr/>
          <p:nvPr/>
        </p:nvSpPr>
        <p:spPr>
          <a:xfrm>
            <a:off x="5121218" y="4375644"/>
            <a:ext cx="152400" cy="3810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flipH="1">
            <a:off x="3554185" y="3962400"/>
            <a:ext cx="1389888" cy="0"/>
          </a:xfrm>
          <a:prstGeom prst="line">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554185" y="3429000"/>
            <a:ext cx="0" cy="53340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610600" y="3429000"/>
            <a:ext cx="0" cy="53340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239000" y="3962400"/>
            <a:ext cx="1371600" cy="0"/>
          </a:xfrm>
          <a:prstGeom prst="line">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81401" y="3695702"/>
            <a:ext cx="1139479" cy="307777"/>
          </a:xfrm>
          <a:prstGeom prst="rect">
            <a:avLst/>
          </a:prstGeom>
          <a:noFill/>
        </p:spPr>
        <p:txBody>
          <a:bodyPr wrap="none" rtlCol="0">
            <a:spAutoFit/>
          </a:bodyPr>
          <a:lstStyle/>
          <a:p>
            <a:r>
              <a:rPr lang="en-US" sz="1400" dirty="0"/>
              <a:t>processed by</a:t>
            </a:r>
          </a:p>
        </p:txBody>
      </p:sp>
      <p:sp>
        <p:nvSpPr>
          <p:cNvPr id="38" name="TextBox 37"/>
          <p:cNvSpPr txBox="1"/>
          <p:nvPr/>
        </p:nvSpPr>
        <p:spPr>
          <a:xfrm>
            <a:off x="7467601" y="3690259"/>
            <a:ext cx="1139479" cy="307777"/>
          </a:xfrm>
          <a:prstGeom prst="rect">
            <a:avLst/>
          </a:prstGeom>
          <a:noFill/>
        </p:spPr>
        <p:txBody>
          <a:bodyPr wrap="none" rtlCol="0">
            <a:spAutoFit/>
          </a:bodyPr>
          <a:lstStyle/>
          <a:p>
            <a:r>
              <a:rPr lang="en-US" sz="1400" dirty="0"/>
              <a:t>processed by</a:t>
            </a:r>
          </a:p>
        </p:txBody>
      </p:sp>
    </p:spTree>
    <p:extLst>
      <p:ext uri="{BB962C8B-B14F-4D97-AF65-F5344CB8AC3E}">
        <p14:creationId xmlns:p14="http://schemas.microsoft.com/office/powerpoint/2010/main" val="2291495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38400" y="990601"/>
            <a:ext cx="7239000" cy="4247317"/>
          </a:xfrm>
          <a:prstGeom prst="rect">
            <a:avLst/>
          </a:prstGeom>
        </p:spPr>
        <p:txBody>
          <a:bodyPr wrap="square">
            <a:spAutoFit/>
          </a:bodyPr>
          <a:lstStyle/>
          <a:p>
            <a:r>
              <a:rPr lang="en-US" b="1" dirty="0"/>
              <a:t>References</a:t>
            </a:r>
          </a:p>
          <a:p>
            <a:r>
              <a:rPr lang="en-US" dirty="0"/>
              <a:t>How Hackers Slipped by British Airways’ Defenses </a:t>
            </a:r>
          </a:p>
          <a:p>
            <a:r>
              <a:rPr lang="en-US" dirty="0"/>
              <a:t>   </a:t>
            </a:r>
            <a:r>
              <a:rPr lang="en-US" dirty="0">
                <a:hlinkClick r:id="rId2"/>
              </a:rPr>
              <a:t>https://www.wired.com/story/british-airways-hack-detaeils/</a:t>
            </a:r>
            <a:endParaRPr lang="en-US" dirty="0"/>
          </a:p>
          <a:p>
            <a:endParaRPr lang="en-US" dirty="0"/>
          </a:p>
          <a:p>
            <a:r>
              <a:rPr lang="en-US" dirty="0"/>
              <a:t>Incident Of The Week: British Airways Breach Leaks 380K Transactions</a:t>
            </a:r>
          </a:p>
          <a:p>
            <a:r>
              <a:rPr lang="en-US" dirty="0"/>
              <a:t>   </a:t>
            </a:r>
            <a:r>
              <a:rPr lang="en-US" dirty="0">
                <a:hlinkClick r:id="rId3"/>
              </a:rPr>
              <a:t>https://www.cshub.com/attacks/news/incident-of-the-week-british-airways-breach-leaks-380k-transactions</a:t>
            </a:r>
            <a:endParaRPr lang="en-US" dirty="0"/>
          </a:p>
          <a:p>
            <a:endParaRPr lang="en-US" dirty="0"/>
          </a:p>
          <a:p>
            <a:r>
              <a:rPr lang="en-US" altLang="en-US" dirty="0">
                <a:solidFill>
                  <a:srgbClr val="1155CC"/>
                </a:solidFill>
                <a:latin typeface=" monospace"/>
                <a:cs typeface="Arial" panose="020B0604020202020204" pitchFamily="34" charset="0"/>
                <a:hlinkClick r:id="rId4"/>
              </a:rPr>
              <a:t>https://www.riskiq.com/blog/labs/magecart-british-airways-breach</a:t>
            </a:r>
            <a:r>
              <a:rPr lang="en-US" altLang="en-US" dirty="0" smtClean="0">
                <a:solidFill>
                  <a:srgbClr val="1155CC"/>
                </a:solidFill>
                <a:latin typeface=" monospace"/>
                <a:cs typeface="Arial" panose="020B0604020202020204" pitchFamily="34" charset="0"/>
                <a:hlinkClick r:id="rId4"/>
              </a:rPr>
              <a:t>/</a:t>
            </a:r>
            <a:r>
              <a:rPr lang="en-US" altLang="en-US" dirty="0" smtClean="0">
                <a:solidFill>
                  <a:srgbClr val="000000"/>
                </a:solidFill>
                <a:latin typeface=" monospace"/>
                <a:cs typeface="Arial" panose="020B0604020202020204" pitchFamily="34" charset="0"/>
              </a:rPr>
              <a:t>?</a:t>
            </a:r>
            <a:r>
              <a:rPr lang="en-US" dirty="0"/>
              <a:t> </a:t>
            </a:r>
            <a:endParaRPr lang="en-US" dirty="0" smtClean="0"/>
          </a:p>
          <a:p>
            <a:endParaRPr lang="en-US" dirty="0"/>
          </a:p>
          <a:p>
            <a:r>
              <a:rPr lang="en-US" dirty="0" err="1" smtClean="0"/>
              <a:t>Rohini</a:t>
            </a:r>
            <a:r>
              <a:rPr lang="en-US" dirty="0" smtClean="0"/>
              <a:t> </a:t>
            </a:r>
            <a:r>
              <a:rPr lang="en-US" dirty="0" err="1"/>
              <a:t>Sulatycki</a:t>
            </a:r>
            <a:r>
              <a:rPr lang="en-US" dirty="0"/>
              <a:t> and Eduardo B. Fernandez, “A threat pattern for the “Cross-Site Scripting (XSS)” attack”,  </a:t>
            </a:r>
            <a:r>
              <a:rPr lang="en-US" i="1" dirty="0"/>
              <a:t>22</a:t>
            </a:r>
            <a:r>
              <a:rPr lang="en-US" i="1" baseline="30000" dirty="0"/>
              <a:t>nd</a:t>
            </a:r>
            <a:r>
              <a:rPr lang="en-US" i="1" dirty="0"/>
              <a:t> Conference on Pattern Languages of Programs 2015, </a:t>
            </a:r>
            <a:r>
              <a:rPr lang="en-US" dirty="0"/>
              <a:t>Pittsburgh, PA,  October 24-26, 2015</a:t>
            </a:r>
          </a:p>
          <a:p>
            <a:endParaRPr lang="en-US" altLang="en-US" dirty="0">
              <a:latin typeface="Arial" panose="020B0604020202020204" pitchFamily="34" charset="0"/>
            </a:endParaRPr>
          </a:p>
          <a:p>
            <a:endParaRPr lang="en-US" dirty="0"/>
          </a:p>
        </p:txBody>
      </p:sp>
      <p:sp>
        <p:nvSpPr>
          <p:cNvPr id="5" name="Rectangle 3">
            <a:extLst>
              <a:ext uri="{FF2B5EF4-FFF2-40B4-BE49-F238E27FC236}">
                <a16:creationId xmlns:a16="http://schemas.microsoft.com/office/drawing/2014/main" id="{33CFF684-872B-442E-A1FB-03ABA36F99CA}"/>
              </a:ext>
            </a:extLst>
          </p:cNvPr>
          <p:cNvSpPr>
            <a:spLocks noChangeArrowheads="1"/>
          </p:cNvSpPr>
          <p:nvPr/>
        </p:nvSpPr>
        <p:spPr bwMode="auto">
          <a:xfrm>
            <a:off x="0" y="-323165"/>
            <a:ext cx="8947193"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 monospace"/>
                <a:cs typeface="Arial" panose="020B0604020202020204" pitchFamily="34" charset="0"/>
              </a:rPr>
              <a:t>Inside the </a:t>
            </a:r>
            <a:r>
              <a:rPr kumimoji="0" lang="en-US" altLang="en-US" sz="1800" b="0" i="0" u="none" strike="noStrike" cap="none" normalizeH="0" baseline="0" dirty="0" err="1">
                <a:ln>
                  <a:noFill/>
                </a:ln>
                <a:solidFill>
                  <a:srgbClr val="000000"/>
                </a:solidFill>
                <a:effectLst/>
                <a:latin typeface=" monospace"/>
                <a:cs typeface="Arial" panose="020B0604020202020204" pitchFamily="34" charset="0"/>
              </a:rPr>
              <a:t>Magecart</a:t>
            </a:r>
            <a:r>
              <a:rPr kumimoji="0" lang="en-US" altLang="en-US" sz="1800" b="0" i="0" u="none" strike="noStrike" cap="none" normalizeH="0" baseline="0" dirty="0">
                <a:ln>
                  <a:noFill/>
                </a:ln>
                <a:solidFill>
                  <a:srgbClr val="000000"/>
                </a:solidFill>
                <a:effectLst/>
                <a:latin typeface=" monospace"/>
                <a:cs typeface="Arial" panose="020B0604020202020204" pitchFamily="34" charset="0"/>
              </a:rPr>
              <a:t> Breach of British Airways: How 22 Lines of Code Claimed 380,000 Victims</a:t>
            </a: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r>
            <a:b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b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496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Fair Credit Reporting Act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15 U.S.C. § 1681 (“</a:t>
            </a:r>
            <a:r>
              <a:rPr lang="en-US" b="1" dirty="0"/>
              <a:t>FCRA</a:t>
            </a:r>
            <a:r>
              <a:rPr lang="en-US" dirty="0"/>
              <a:t>”) is U.S. Federal Government legislation enacted to promote the accuracy, fairness, and privacy of consumer information contained in the files of consumer reporting agencies.</a:t>
            </a:r>
          </a:p>
          <a:p>
            <a:r>
              <a:rPr lang="en-US" dirty="0"/>
              <a:t>It was intended to protect consumers from the willful and/or negligent inclusion of inaccurate information in their credit reports. </a:t>
            </a:r>
          </a:p>
          <a:p>
            <a:r>
              <a:rPr lang="en-US" dirty="0"/>
              <a:t>To that end, the FCRA regulates the collection, dissemination, and use of consumer information, including consumer credit information.</a:t>
            </a:r>
          </a:p>
          <a:p>
            <a:r>
              <a:rPr lang="en-US" dirty="0"/>
              <a:t>Together with the </a:t>
            </a:r>
            <a:r>
              <a:rPr lang="en-US" dirty="0">
                <a:hlinkClick r:id="rId2" tooltip="Fair Debt Collection Practices Act"/>
              </a:rPr>
              <a:t>Fair Debt Collection Practices Act</a:t>
            </a:r>
            <a:r>
              <a:rPr lang="en-US" dirty="0"/>
              <a:t> ("FDCPA"), the FCRA forms the foundation of consumer rights law in the United States. It was originally passed in 1970, and is enforced by the US </a:t>
            </a:r>
            <a:r>
              <a:rPr lang="en-US" dirty="0">
                <a:hlinkClick r:id="rId3" tooltip="Federal Trade Commission"/>
              </a:rPr>
              <a:t>Federal Trade Commission</a:t>
            </a:r>
            <a:r>
              <a:rPr lang="en-US" dirty="0"/>
              <a:t>, the </a:t>
            </a:r>
            <a:r>
              <a:rPr lang="en-US" dirty="0">
                <a:hlinkClick r:id="rId4" tooltip="Consumer Financial Protection Bureau"/>
              </a:rPr>
              <a:t>Consumer Financial Protection Bureau</a:t>
            </a:r>
            <a:r>
              <a:rPr lang="en-US" dirty="0"/>
              <a:t> and private litigants.</a:t>
            </a:r>
          </a:p>
        </p:txBody>
      </p:sp>
    </p:spTree>
    <p:extLst>
      <p:ext uri="{BB962C8B-B14F-4D97-AF65-F5344CB8AC3E}">
        <p14:creationId xmlns:p14="http://schemas.microsoft.com/office/powerpoint/2010/main" val="133066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attacks</a:t>
            </a:r>
          </a:p>
        </p:txBody>
      </p:sp>
      <p:sp>
        <p:nvSpPr>
          <p:cNvPr id="3" name="Content Placeholder 2"/>
          <p:cNvSpPr>
            <a:spLocks noGrp="1"/>
          </p:cNvSpPr>
          <p:nvPr>
            <p:ph idx="1"/>
          </p:nvPr>
        </p:nvSpPr>
        <p:spPr/>
        <p:txBody>
          <a:bodyPr/>
          <a:lstStyle/>
          <a:p>
            <a:r>
              <a:rPr lang="en-US" dirty="0"/>
              <a:t>The next two slides show the attack sequence, the third slide combines the other two for better perspective. </a:t>
            </a:r>
          </a:p>
          <a:p>
            <a:r>
              <a:rPr lang="en-US" dirty="0"/>
              <a:t>Note that we need to include the people involved because they are participating in the attack as attackers or victims.</a:t>
            </a:r>
          </a:p>
          <a:p>
            <a:r>
              <a:rPr lang="en-US" dirty="0"/>
              <a:t>The diagrams are complemented with numbered notes that explain some points in more detail. </a:t>
            </a:r>
          </a:p>
          <a:p>
            <a:pPr marL="0" indent="0">
              <a:buNone/>
            </a:pPr>
            <a:endParaRPr lang="en-US" dirty="0"/>
          </a:p>
        </p:txBody>
      </p:sp>
    </p:spTree>
    <p:extLst>
      <p:ext uri="{BB962C8B-B14F-4D97-AF65-F5344CB8AC3E}">
        <p14:creationId xmlns:p14="http://schemas.microsoft.com/office/powerpoint/2010/main" val="377383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615" y="0"/>
            <a:ext cx="9026769" cy="6858000"/>
          </a:xfrm>
          <a:prstGeom prst="rect">
            <a:avLst/>
          </a:prstGeom>
        </p:spPr>
      </p:pic>
    </p:spTree>
    <p:extLst>
      <p:ext uri="{BB962C8B-B14F-4D97-AF65-F5344CB8AC3E}">
        <p14:creationId xmlns:p14="http://schemas.microsoft.com/office/powerpoint/2010/main" val="353530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3958" y="0"/>
            <a:ext cx="5644084" cy="6858000"/>
          </a:xfrm>
          <a:prstGeom prst="rect">
            <a:avLst/>
          </a:prstGeom>
        </p:spPr>
      </p:pic>
    </p:spTree>
    <p:extLst>
      <p:ext uri="{BB962C8B-B14F-4D97-AF65-F5344CB8AC3E}">
        <p14:creationId xmlns:p14="http://schemas.microsoft.com/office/powerpoint/2010/main" val="1121575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3697</TotalTime>
  <Words>3452</Words>
  <Application>Microsoft Office PowerPoint</Application>
  <PresentationFormat>Widescreen</PresentationFormat>
  <Paragraphs>272</Paragraphs>
  <Slides>54</Slides>
  <Notes>1</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 monospace</vt:lpstr>
      <vt:lpstr>Arial</vt:lpstr>
      <vt:lpstr>Calibri</vt:lpstr>
      <vt:lpstr>Calibri Light</vt:lpstr>
      <vt:lpstr>Office Theme</vt:lpstr>
      <vt:lpstr>Some recent attacks</vt:lpstr>
      <vt:lpstr>Assignment questions</vt:lpstr>
      <vt:lpstr>Context</vt:lpstr>
      <vt:lpstr>On the Equifax data breach   Bruce Schneier https://www.schneier.com/blog/archives/2017/09/on_the_equifax_.html</vt:lpstr>
      <vt:lpstr>PowerPoint Presentation</vt:lpstr>
      <vt:lpstr>Fair Credit Reporting Act</vt:lpstr>
      <vt:lpstr>The attacks</vt:lpstr>
      <vt:lpstr>PowerPoint Presentation</vt:lpstr>
      <vt:lpstr>PowerPoint Presentation</vt:lpstr>
      <vt:lpstr>PowerPoint Presentation</vt:lpstr>
      <vt:lpstr>PowerPoint Presentation</vt:lpstr>
      <vt:lpstr>Notes</vt:lpstr>
      <vt:lpstr>Notes II</vt:lpstr>
      <vt:lpstr>Notes III</vt:lpstr>
      <vt:lpstr>Q2 Vulnerabilities</vt:lpstr>
      <vt:lpstr>Possible defenses to a similar attack</vt:lpstr>
      <vt:lpstr>References</vt:lpstr>
      <vt:lpstr>Epilogue  (from SANS): Equifax CEO to Appear Before House Committee (September 29 &amp; October 3, 2017) </vt:lpstr>
      <vt:lpstr> GAO Report on Equifax Breach (SANS NewsBites Vol. 20 Num. 074, September 17, 2018) </vt:lpstr>
      <vt:lpstr>Typical assignment errors</vt:lpstr>
      <vt:lpstr>Common vulnerabilities and exposures (CVE)</vt:lpstr>
      <vt:lpstr>PowerPoint Presentation</vt:lpstr>
      <vt:lpstr>Common Vulnerability Scoring System (CVSS) https://www.first.org/cvss/</vt:lpstr>
      <vt:lpstr>Open Web Application Security Project (OWASP)  www.owasp.org</vt:lpstr>
      <vt:lpstr>PowerPoint Presentation</vt:lpstr>
      <vt:lpstr>PowerPoint Presentation</vt:lpstr>
      <vt:lpstr>PowerPoint Presentation</vt:lpstr>
      <vt:lpstr>Confusions </vt:lpstr>
      <vt:lpstr>Details about Risk Factors</vt:lpstr>
      <vt:lpstr>Other attacks: Anthem, World Banking, Yahoo, Sony</vt:lpstr>
      <vt:lpstr>Sony attack sequence</vt:lpstr>
      <vt:lpstr>Was this unavoidable?</vt:lpstr>
      <vt:lpstr>Comparison with Equifax breach</vt:lpstr>
      <vt:lpstr>IRS attack </vt:lpstr>
      <vt:lpstr>The IRS attack of 2015</vt:lpstr>
      <vt:lpstr>Some multi-factor authentications are weak</vt:lpstr>
      <vt:lpstr>Secret questions</vt:lpstr>
      <vt:lpstr> References</vt:lpstr>
      <vt:lpstr>Pentagon data leak</vt:lpstr>
      <vt:lpstr>Possible misuse/threat  patterns</vt:lpstr>
      <vt:lpstr>PowerPoint Presentation</vt:lpstr>
      <vt:lpstr>PowerPoint Presentation</vt:lpstr>
      <vt:lpstr>Attack trees</vt:lpstr>
      <vt:lpstr>Misuse cases</vt:lpstr>
      <vt:lpstr>Misuse cases</vt:lpstr>
      <vt:lpstr>PowerPoint Presentation</vt:lpstr>
      <vt:lpstr>PowerPoint Presentation</vt:lpstr>
      <vt:lpstr>Assignment 1  Q1   (due Sun Oct 14)</vt:lpstr>
      <vt:lpstr>Assignment 1  Q2   (due Sun Oct 14)</vt:lpstr>
      <vt:lpstr>References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dc:creator>
  <cp:lastModifiedBy>Eduardo Fernandez</cp:lastModifiedBy>
  <cp:revision>136</cp:revision>
  <dcterms:created xsi:type="dcterms:W3CDTF">2017-09-30T18:46:09Z</dcterms:created>
  <dcterms:modified xsi:type="dcterms:W3CDTF">2018-09-20T14:31:17Z</dcterms:modified>
</cp:coreProperties>
</file>